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6858000" cx="12192000"/>
  <p:notesSz cx="6858000" cy="9144000"/>
  <p:embeddedFontLst>
    <p:embeddedFont>
      <p:font typeface="Roboto"/>
      <p:regular r:id="rId27"/>
      <p:bold r:id="rId28"/>
      <p:italic r:id="rId29"/>
      <p:boldItalic r:id="rId30"/>
    </p:embeddedFont>
    <p:embeddedFont>
      <p:font typeface="Roboto Mono"/>
      <p:regular r:id="rId31"/>
      <p:bold r:id="rId32"/>
      <p:italic r:id="rId33"/>
      <p:boldItalic r:id="rId34"/>
    </p:embeddedFont>
    <p:embeddedFont>
      <p:font typeface="Century Gothic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065CE95-25D1-4915-BC2F-624644D50878}">
  <a:tblStyle styleId="{F065CE95-25D1-4915-BC2F-624644D5087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Roboto-bold.fntdata"/><Relationship Id="rId27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Mono-regular.fntdata"/><Relationship Id="rId30" Type="http://schemas.openxmlformats.org/officeDocument/2006/relationships/font" Target="fonts/Roboto-boldItalic.fntdata"/><Relationship Id="rId11" Type="http://schemas.openxmlformats.org/officeDocument/2006/relationships/slide" Target="slides/slide6.xml"/><Relationship Id="rId33" Type="http://schemas.openxmlformats.org/officeDocument/2006/relationships/font" Target="fonts/RobotoMono-italic.fntdata"/><Relationship Id="rId10" Type="http://schemas.openxmlformats.org/officeDocument/2006/relationships/slide" Target="slides/slide5.xml"/><Relationship Id="rId32" Type="http://schemas.openxmlformats.org/officeDocument/2006/relationships/font" Target="fonts/RobotoMono-bold.fntdata"/><Relationship Id="rId13" Type="http://schemas.openxmlformats.org/officeDocument/2006/relationships/slide" Target="slides/slide8.xml"/><Relationship Id="rId35" Type="http://schemas.openxmlformats.org/officeDocument/2006/relationships/font" Target="fonts/CenturyGothic-regular.fntdata"/><Relationship Id="rId12" Type="http://schemas.openxmlformats.org/officeDocument/2006/relationships/slide" Target="slides/slide7.xml"/><Relationship Id="rId34" Type="http://schemas.openxmlformats.org/officeDocument/2006/relationships/font" Target="fonts/RobotoMono-boldItalic.fntdata"/><Relationship Id="rId15" Type="http://schemas.openxmlformats.org/officeDocument/2006/relationships/slide" Target="slides/slide10.xml"/><Relationship Id="rId37" Type="http://schemas.openxmlformats.org/officeDocument/2006/relationships/font" Target="fonts/CenturyGothic-italic.fntdata"/><Relationship Id="rId14" Type="http://schemas.openxmlformats.org/officeDocument/2006/relationships/slide" Target="slides/slide9.xml"/><Relationship Id="rId36" Type="http://schemas.openxmlformats.org/officeDocument/2006/relationships/font" Target="fonts/CenturyGothic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schemas.openxmlformats.org/officeDocument/2006/relationships/font" Target="fonts/CenturyGothic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a28547b5ec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ga28547b5ec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ccc5f63cd1_0_10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ccc5f63cd1_0_10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gccc5f63cd1_0_10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ccc5f63cd1_0_1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ccc5f63cd1_0_1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gccc5f63cd1_0_12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ccc5f63cd1_0_1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ccc5f63cd1_0_1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gccc5f63cd1_0_14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ccc5f63cd1_0_1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ccc5f63cd1_0_1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gccc5f63cd1_0_16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ccc5f63cd1_0_1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ccc5f63cd1_0_19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gccc5f63cd1_0_19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ccc5f63cd1_0_2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ccc5f63cd1_0_2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gccc5f63cd1_0_20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ccc5f63cd1_0_2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ccc5f63cd1_0_2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gccc5f63cd1_0_2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cc86117dc2_0_9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cc86117dc2_0_9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gcc86117dc2_0_9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b2d59589e7_0_40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b2d59589e7_0_40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gb2d59589e7_0_40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a9e4cbe7c8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a9e4cbe7c8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ga9e4cbe7c8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a2014d814b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a2014d814b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a2014d814b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a9e4cbe7c8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a9e4cbe7c8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ga9e4cbe7c8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a9e4cbe7c8_0_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a9e4cbe7c8_0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ga9e4cbe7c8_0_2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bd2b5e6bec_0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bd2b5e6bec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bd2b5e6bec_0_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ccc5f63cd1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ccc5f63cd1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gccc5f63cd1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ccc5f63cd1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ccc5f63cd1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gccc5f63cd1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ccc5f63cd1_0_8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ccc5f63cd1_0_8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gccc5f63cd1_0_8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ccc5f63cd1_0_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ccc5f63cd1_0_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gccc5f63cd1_0_7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ccc5f63cd1_0_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ccc5f63cd1_0_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gccc5f63cd1_0_5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ccc5f63cd1_0_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ccc5f63cd1_0_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gccc5f63cd1_0_3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 amt="21000"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/>
          <p:nvPr>
            <p:ph type="ctrTitle"/>
          </p:nvPr>
        </p:nvSpPr>
        <p:spPr>
          <a:xfrm>
            <a:off x="1371600" y="1803405"/>
            <a:ext cx="9448800" cy="18250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urier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1371600" y="3632201"/>
            <a:ext cx="9448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806250" y="24297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685777" y="4697360"/>
            <a:ext cx="10822034" cy="8193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urier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/>
          <p:nvPr>
            <p:ph idx="2" type="pic"/>
          </p:nvPr>
        </p:nvSpPr>
        <p:spPr>
          <a:xfrm>
            <a:off x="681727" y="941439"/>
            <a:ext cx="10821840" cy="3478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1" name="Google Shape;71;p11"/>
          <p:cNvSpPr txBox="1"/>
          <p:nvPr>
            <p:ph idx="1" type="body"/>
          </p:nvPr>
        </p:nvSpPr>
        <p:spPr>
          <a:xfrm>
            <a:off x="685800" y="5516715"/>
            <a:ext cx="10820400" cy="7019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2" name="Google Shape;72;p11"/>
          <p:cNvSpPr txBox="1"/>
          <p:nvPr>
            <p:ph idx="10" type="dt"/>
          </p:nvPr>
        </p:nvSpPr>
        <p:spPr>
          <a:xfrm>
            <a:off x="9090660" y="6348966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3" name="Google Shape;73;p11"/>
          <p:cNvSpPr txBox="1"/>
          <p:nvPr>
            <p:ph idx="11" type="ftr"/>
          </p:nvPr>
        </p:nvSpPr>
        <p:spPr>
          <a:xfrm>
            <a:off x="190499" y="6358436"/>
            <a:ext cx="117904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 showMasterSp="0">
  <p:cSld name="Title and Caption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0-HD-BTM.png" id="76" name="Google Shape;76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2"/>
          <p:cNvSpPr txBox="1"/>
          <p:nvPr>
            <p:ph type="title"/>
          </p:nvPr>
        </p:nvSpPr>
        <p:spPr>
          <a:xfrm>
            <a:off x="685800" y="753532"/>
            <a:ext cx="10820400" cy="2802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urier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" type="body"/>
          </p:nvPr>
        </p:nvSpPr>
        <p:spPr>
          <a:xfrm>
            <a:off x="1024467" y="3649133"/>
            <a:ext cx="10130516" cy="999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9" name="Google Shape;79;p12"/>
          <p:cNvSpPr txBox="1"/>
          <p:nvPr>
            <p:ph idx="10" type="dt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0" name="Google Shape;80;p12"/>
          <p:cNvSpPr txBox="1"/>
          <p:nvPr>
            <p:ph idx="11" type="ftr"/>
          </p:nvPr>
        </p:nvSpPr>
        <p:spPr>
          <a:xfrm>
            <a:off x="685800" y="379941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 showMasterSp="0">
  <p:cSld name="Quote with Caption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0-HD-BTM.png" id="83" name="Google Shape;83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3"/>
          <p:cNvSpPr txBox="1"/>
          <p:nvPr>
            <p:ph type="title"/>
          </p:nvPr>
        </p:nvSpPr>
        <p:spPr>
          <a:xfrm>
            <a:off x="1024467" y="753533"/>
            <a:ext cx="10151533" cy="26044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urier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3"/>
          <p:cNvSpPr txBox="1"/>
          <p:nvPr>
            <p:ph idx="1" type="body"/>
          </p:nvPr>
        </p:nvSpPr>
        <p:spPr>
          <a:xfrm>
            <a:off x="1303865" y="3365556"/>
            <a:ext cx="9592736" cy="444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6" name="Google Shape;86;p13"/>
          <p:cNvSpPr txBox="1"/>
          <p:nvPr>
            <p:ph idx="2" type="body"/>
          </p:nvPr>
        </p:nvSpPr>
        <p:spPr>
          <a:xfrm>
            <a:off x="1024467" y="3959862"/>
            <a:ext cx="10151533" cy="6798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7" name="Google Shape;87;p13"/>
          <p:cNvSpPr txBox="1"/>
          <p:nvPr>
            <p:ph idx="10" type="dt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8" name="Google Shape;88;p13"/>
          <p:cNvSpPr txBox="1"/>
          <p:nvPr>
            <p:ph idx="11" type="ftr"/>
          </p:nvPr>
        </p:nvSpPr>
        <p:spPr>
          <a:xfrm>
            <a:off x="685800" y="379941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3"/>
          <p:cNvSpPr txBox="1"/>
          <p:nvPr>
            <p:ph idx="12" type="sldNum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0" name="Google Shape;90;p13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entury Gothic"/>
              <a:buNone/>
            </a:pPr>
            <a:r>
              <a:rPr b="0" i="0" lang="en-US" sz="8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/>
          </a:p>
        </p:txBody>
      </p:sp>
      <p:sp>
        <p:nvSpPr>
          <p:cNvPr id="91" name="Google Shape;91;p13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entury Gothic"/>
              <a:buNone/>
            </a:pPr>
            <a:r>
              <a:rPr b="0" i="0" lang="en-US" sz="8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 showMasterSp="0">
  <p:cSld name="Name Card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0-HD-BTM.png" id="93" name="Google Shape;93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4"/>
          <p:cNvSpPr txBox="1"/>
          <p:nvPr>
            <p:ph type="title"/>
          </p:nvPr>
        </p:nvSpPr>
        <p:spPr>
          <a:xfrm>
            <a:off x="1024495" y="1124701"/>
            <a:ext cx="10146186" cy="25118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urier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4"/>
          <p:cNvSpPr txBox="1"/>
          <p:nvPr>
            <p:ph idx="1" type="body"/>
          </p:nvPr>
        </p:nvSpPr>
        <p:spPr>
          <a:xfrm>
            <a:off x="1024467" y="3648315"/>
            <a:ext cx="10144654" cy="9998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6" name="Google Shape;96;p14"/>
          <p:cNvSpPr txBox="1"/>
          <p:nvPr>
            <p:ph idx="10" type="dt"/>
          </p:nvPr>
        </p:nvSpPr>
        <p:spPr>
          <a:xfrm>
            <a:off x="7814452" y="378883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7" name="Google Shape;97;p14"/>
          <p:cNvSpPr txBox="1"/>
          <p:nvPr>
            <p:ph idx="11" type="ftr"/>
          </p:nvPr>
        </p:nvSpPr>
        <p:spPr>
          <a:xfrm>
            <a:off x="685800" y="378883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4"/>
          <p:cNvSpPr txBox="1"/>
          <p:nvPr>
            <p:ph idx="12" type="sldNum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>
            <p:ph type="title"/>
          </p:nvPr>
        </p:nvSpPr>
        <p:spPr>
          <a:xfrm>
            <a:off x="2895600" y="761999"/>
            <a:ext cx="8610599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5"/>
          <p:cNvSpPr txBox="1"/>
          <p:nvPr>
            <p:ph idx="1" type="body"/>
          </p:nvPr>
        </p:nvSpPr>
        <p:spPr>
          <a:xfrm>
            <a:off x="685800" y="2202080"/>
            <a:ext cx="3456432" cy="617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2" name="Google Shape;102;p15"/>
          <p:cNvSpPr txBox="1"/>
          <p:nvPr>
            <p:ph idx="2" type="body"/>
          </p:nvPr>
        </p:nvSpPr>
        <p:spPr>
          <a:xfrm>
            <a:off x="685799" y="2904565"/>
            <a:ext cx="3456432" cy="3314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3" name="Google Shape;103;p15"/>
          <p:cNvSpPr txBox="1"/>
          <p:nvPr>
            <p:ph idx="3" type="body"/>
          </p:nvPr>
        </p:nvSpPr>
        <p:spPr>
          <a:xfrm>
            <a:off x="4368800" y="2201333"/>
            <a:ext cx="3456432" cy="6265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4" name="Google Shape;104;p15"/>
          <p:cNvSpPr txBox="1"/>
          <p:nvPr>
            <p:ph idx="4" type="body"/>
          </p:nvPr>
        </p:nvSpPr>
        <p:spPr>
          <a:xfrm>
            <a:off x="4366858" y="2904067"/>
            <a:ext cx="3456432" cy="33146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5" name="Google Shape;105;p15"/>
          <p:cNvSpPr txBox="1"/>
          <p:nvPr>
            <p:ph idx="5" type="body"/>
          </p:nvPr>
        </p:nvSpPr>
        <p:spPr>
          <a:xfrm>
            <a:off x="8051800" y="2192866"/>
            <a:ext cx="3456432" cy="6265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6" name="Google Shape;106;p15"/>
          <p:cNvSpPr txBox="1"/>
          <p:nvPr>
            <p:ph idx="6" type="body"/>
          </p:nvPr>
        </p:nvSpPr>
        <p:spPr>
          <a:xfrm>
            <a:off x="8051801" y="2904565"/>
            <a:ext cx="3456432" cy="3314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7" name="Google Shape;107;p15"/>
          <p:cNvSpPr txBox="1"/>
          <p:nvPr>
            <p:ph idx="10" type="dt"/>
          </p:nvPr>
        </p:nvSpPr>
        <p:spPr>
          <a:xfrm>
            <a:off x="9090660" y="6348966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8" name="Google Shape;108;p15"/>
          <p:cNvSpPr txBox="1"/>
          <p:nvPr>
            <p:ph idx="11" type="ftr"/>
          </p:nvPr>
        </p:nvSpPr>
        <p:spPr>
          <a:xfrm>
            <a:off x="190499" y="6358436"/>
            <a:ext cx="117904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5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 Column">
  <p:cSld name="3 Picture Column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/>
          <p:nvPr>
            <p:ph type="title"/>
          </p:nvPr>
        </p:nvSpPr>
        <p:spPr>
          <a:xfrm>
            <a:off x="2895600" y="762000"/>
            <a:ext cx="8610599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16"/>
          <p:cNvSpPr txBox="1"/>
          <p:nvPr>
            <p:ph idx="1" type="body"/>
          </p:nvPr>
        </p:nvSpPr>
        <p:spPr>
          <a:xfrm>
            <a:off x="688618" y="4191000"/>
            <a:ext cx="3451582" cy="6827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3" name="Google Shape;113;p16"/>
          <p:cNvSpPr/>
          <p:nvPr>
            <p:ph idx="2" type="pic"/>
          </p:nvPr>
        </p:nvSpPr>
        <p:spPr>
          <a:xfrm>
            <a:off x="688618" y="2362200"/>
            <a:ext cx="3451582" cy="15240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4" name="Google Shape;114;p16"/>
          <p:cNvSpPr txBox="1"/>
          <p:nvPr>
            <p:ph idx="3" type="body"/>
          </p:nvPr>
        </p:nvSpPr>
        <p:spPr>
          <a:xfrm>
            <a:off x="688618" y="4873764"/>
            <a:ext cx="3451582" cy="13449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5" name="Google Shape;115;p16"/>
          <p:cNvSpPr txBox="1"/>
          <p:nvPr>
            <p:ph idx="4" type="body"/>
          </p:nvPr>
        </p:nvSpPr>
        <p:spPr>
          <a:xfrm>
            <a:off x="4374263" y="4191000"/>
            <a:ext cx="3448935" cy="6827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6" name="Google Shape;116;p16"/>
          <p:cNvSpPr/>
          <p:nvPr>
            <p:ph idx="5" type="pic"/>
          </p:nvPr>
        </p:nvSpPr>
        <p:spPr>
          <a:xfrm>
            <a:off x="4374263" y="2362200"/>
            <a:ext cx="3448936" cy="15240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7" name="Google Shape;117;p16"/>
          <p:cNvSpPr txBox="1"/>
          <p:nvPr>
            <p:ph idx="6" type="body"/>
          </p:nvPr>
        </p:nvSpPr>
        <p:spPr>
          <a:xfrm>
            <a:off x="4374264" y="4873763"/>
            <a:ext cx="3448935" cy="13449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8" name="Google Shape;118;p16"/>
          <p:cNvSpPr txBox="1"/>
          <p:nvPr>
            <p:ph idx="7" type="body"/>
          </p:nvPr>
        </p:nvSpPr>
        <p:spPr>
          <a:xfrm>
            <a:off x="8049731" y="4191000"/>
            <a:ext cx="3456469" cy="6827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9" name="Google Shape;119;p16"/>
          <p:cNvSpPr/>
          <p:nvPr>
            <p:ph idx="8" type="pic"/>
          </p:nvPr>
        </p:nvSpPr>
        <p:spPr>
          <a:xfrm>
            <a:off x="8049855" y="2362200"/>
            <a:ext cx="3447878" cy="15240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0" name="Google Shape;120;p16"/>
          <p:cNvSpPr txBox="1"/>
          <p:nvPr>
            <p:ph idx="9" type="body"/>
          </p:nvPr>
        </p:nvSpPr>
        <p:spPr>
          <a:xfrm>
            <a:off x="8049731" y="4873761"/>
            <a:ext cx="3452445" cy="13449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1" name="Google Shape;121;p16"/>
          <p:cNvSpPr txBox="1"/>
          <p:nvPr>
            <p:ph idx="10" type="dt"/>
          </p:nvPr>
        </p:nvSpPr>
        <p:spPr>
          <a:xfrm>
            <a:off x="9090660" y="6348966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2" name="Google Shape;122;p16"/>
          <p:cNvSpPr txBox="1"/>
          <p:nvPr>
            <p:ph idx="11" type="ftr"/>
          </p:nvPr>
        </p:nvSpPr>
        <p:spPr>
          <a:xfrm>
            <a:off x="190499" y="6358436"/>
            <a:ext cx="117904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6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7"/>
          <p:cNvSpPr txBox="1"/>
          <p:nvPr>
            <p:ph idx="1" type="body"/>
          </p:nvPr>
        </p:nvSpPr>
        <p:spPr>
          <a:xfrm rot="5400000">
            <a:off x="4083937" y="-1203579"/>
            <a:ext cx="4024125" cy="108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" name="Google Shape;127;p17"/>
          <p:cNvSpPr txBox="1"/>
          <p:nvPr>
            <p:ph idx="10" type="dt"/>
          </p:nvPr>
        </p:nvSpPr>
        <p:spPr>
          <a:xfrm>
            <a:off x="9090660" y="6348966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8" name="Google Shape;128;p17"/>
          <p:cNvSpPr txBox="1"/>
          <p:nvPr>
            <p:ph idx="11" type="ftr"/>
          </p:nvPr>
        </p:nvSpPr>
        <p:spPr>
          <a:xfrm>
            <a:off x="190499" y="6358436"/>
            <a:ext cx="117904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7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0-HD-BTM.png" id="131" name="Google Shape;131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8"/>
          <p:cNvSpPr txBox="1"/>
          <p:nvPr>
            <p:ph type="title"/>
          </p:nvPr>
        </p:nvSpPr>
        <p:spPr>
          <a:xfrm rot="5400000">
            <a:off x="8525933" y="1667933"/>
            <a:ext cx="3903133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urier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18"/>
          <p:cNvSpPr txBox="1"/>
          <p:nvPr>
            <p:ph idx="1" type="body"/>
          </p:nvPr>
        </p:nvSpPr>
        <p:spPr>
          <a:xfrm rot="5400000">
            <a:off x="3175000" y="-1405467"/>
            <a:ext cx="3903133" cy="8204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18"/>
          <p:cNvSpPr txBox="1"/>
          <p:nvPr>
            <p:ph idx="10" type="dt"/>
          </p:nvPr>
        </p:nvSpPr>
        <p:spPr>
          <a:xfrm>
            <a:off x="7814452" y="379941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5" name="Google Shape;135;p18"/>
          <p:cNvSpPr txBox="1"/>
          <p:nvPr>
            <p:ph idx="11" type="ftr"/>
          </p:nvPr>
        </p:nvSpPr>
        <p:spPr>
          <a:xfrm>
            <a:off x="685800" y="381000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18"/>
          <p:cNvSpPr txBox="1"/>
          <p:nvPr>
            <p:ph idx="12" type="sldNum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 flipH="1">
            <a:off x="817500" y="764500"/>
            <a:ext cx="11374500" cy="675000"/>
          </a:xfrm>
          <a:prstGeom prst="snip1Rect">
            <a:avLst>
              <a:gd fmla="val 50000" name="adj"/>
            </a:avLst>
          </a:prstGeom>
          <a:solidFill>
            <a:srgbClr val="FFD7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1267375" y="764375"/>
            <a:ext cx="10238700" cy="6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" type="body"/>
          </p:nvPr>
        </p:nvSpPr>
        <p:spPr>
          <a:xfrm>
            <a:off x="685800" y="1439373"/>
            <a:ext cx="10820400" cy="47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2pPr>
            <a:lvl3pPr indent="-342900" lvl="2" marL="13716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" name="Google Shape;26;p3"/>
          <p:cNvSpPr/>
          <p:nvPr/>
        </p:nvSpPr>
        <p:spPr>
          <a:xfrm flipH="1">
            <a:off x="490750" y="764500"/>
            <a:ext cx="643800" cy="675000"/>
          </a:xfrm>
          <a:prstGeom prst="rtTriangle">
            <a:avLst/>
          </a:prstGeom>
          <a:solidFill>
            <a:srgbClr val="FFD7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685800" y="753533"/>
            <a:ext cx="10820399" cy="28019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urier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1024467" y="3641725"/>
            <a:ext cx="10490200" cy="955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2895600" y="764374"/>
            <a:ext cx="8610600" cy="7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685800" y="1555174"/>
            <a:ext cx="5334000" cy="46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2pPr>
            <a:lvl3pPr indent="-342900" lvl="2" marL="13716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6172200" y="1555173"/>
            <a:ext cx="5334000" cy="46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2pPr>
            <a:lvl3pPr indent="-342900" lvl="2" marL="13716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2895600" y="762000"/>
            <a:ext cx="8610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914409" y="2183802"/>
            <a:ext cx="50799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0"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685800" y="3132666"/>
            <a:ext cx="5311775" cy="30860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6400800" y="2183802"/>
            <a:ext cx="510540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0"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6172200" y="3132666"/>
            <a:ext cx="5334000" cy="30860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9090660" y="6348966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190499" y="6358436"/>
            <a:ext cx="117904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9090660" y="6348966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190499" y="6358436"/>
            <a:ext cx="117904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9090660" y="6348966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190499" y="6358436"/>
            <a:ext cx="117904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685800" y="1524000"/>
            <a:ext cx="4114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urier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4995582" y="746759"/>
            <a:ext cx="6510618" cy="547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685800" y="3124199"/>
            <a:ext cx="4114800" cy="30944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9090660" y="6348966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190499" y="6358436"/>
            <a:ext cx="117904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685800" y="1524000"/>
            <a:ext cx="687324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urier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7861238" y="751241"/>
            <a:ext cx="3644962" cy="5467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685800" y="3124199"/>
            <a:ext cx="6873240" cy="30944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9090660" y="6348966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190499" y="6358436"/>
            <a:ext cx="117904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 amt="21000"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6218685"/>
            <a:ext cx="12192000" cy="639315"/>
          </a:xfrm>
          <a:prstGeom prst="rect">
            <a:avLst/>
          </a:prstGeom>
          <a:solidFill>
            <a:srgbClr val="FFD7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" name="Google Shape;11;p1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Mono"/>
              <a:buNone/>
              <a:defRPr i="0" sz="4000" u="none" cap="none" strike="noStrik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83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Mono"/>
              <a:buChar char="•"/>
              <a:defRPr i="0" sz="2200" u="none" cap="none" strike="noStrik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indent="-355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Mono"/>
              <a:buChar char="•"/>
              <a:defRPr i="0" sz="2000" u="none" cap="none" strike="noStrik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indent="-3429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Mono"/>
              <a:buChar char="•"/>
              <a:defRPr i="0" sz="1800" u="none" cap="none" strike="noStrik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indent="-3302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Mono"/>
              <a:buChar char="•"/>
              <a:defRPr i="0" sz="1600" u="none" cap="none" strike="noStrik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indent="-3302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Mono"/>
              <a:buChar char="•"/>
              <a:defRPr i="0" sz="1600" u="none" cap="none" strike="noStrik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indent="-3302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Mono"/>
              <a:buChar char="•"/>
              <a:defRPr i="0" sz="16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indent="-3302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Mono"/>
              <a:buChar char="•"/>
              <a:defRPr i="0" sz="16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indent="-3302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Mono"/>
              <a:buChar char="•"/>
              <a:defRPr i="0" sz="16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indent="-3302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Mono"/>
              <a:buChar char="•"/>
              <a:defRPr i="0" sz="16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" name="Google Shape;14;p1"/>
          <p:cNvSpPr/>
          <p:nvPr/>
        </p:nvSpPr>
        <p:spPr>
          <a:xfrm rot="-2754831">
            <a:off x="-419859" y="253617"/>
            <a:ext cx="1708601" cy="411840"/>
          </a:xfrm>
          <a:prstGeom prst="trapezoid">
            <a:avLst>
              <a:gd fmla="val 102842" name="adj"/>
            </a:avLst>
          </a:prstGeom>
          <a:solidFill>
            <a:srgbClr val="FFD70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5;p1"/>
          <p:cNvSpPr/>
          <p:nvPr/>
        </p:nvSpPr>
        <p:spPr>
          <a:xfrm rot="-2750237">
            <a:off x="-548653" y="589845"/>
            <a:ext cx="2627536" cy="411794"/>
          </a:xfrm>
          <a:prstGeom prst="trapezoid">
            <a:avLst>
              <a:gd fmla="val 103815" name="adj"/>
            </a:avLst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16;p1"/>
          <p:cNvSpPr txBox="1"/>
          <p:nvPr/>
        </p:nvSpPr>
        <p:spPr>
          <a:xfrm>
            <a:off x="197707" y="6337997"/>
            <a:ext cx="11806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7.2 ArrayList Methods</a:t>
            </a:r>
            <a:endParaRPr sz="20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apclassroom.collegeboard.org/8/home?apd=a9ix79mfhe" TargetMode="External"/><Relationship Id="rId4" Type="http://schemas.openxmlformats.org/officeDocument/2006/relationships/hyperlink" Target="https://apclassroom.collegeboard.org/8/home?apd=f5z15q6m6x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csawesome.runestone.academy/runestone/books/published/csawesome/Unit7-ArrayList/topic-7-1-arraylist-basics.html" TargetMode="External"/><Relationship Id="rId4" Type="http://schemas.openxmlformats.org/officeDocument/2006/relationships/hyperlink" Target="https://csawesome.runestone.academy/runestone/books/published/csawesome/Unit7-ArrayList/topic-7-1-arraylist-basics.html" TargetMode="External"/><Relationship Id="rId5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 txBox="1"/>
          <p:nvPr>
            <p:ph type="ctrTitle"/>
          </p:nvPr>
        </p:nvSpPr>
        <p:spPr>
          <a:xfrm>
            <a:off x="729700" y="1965075"/>
            <a:ext cx="11124300" cy="19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urier"/>
              <a:buNone/>
            </a:pPr>
            <a:r>
              <a:rPr lang="en-US" sz="4700"/>
              <a:t>7.2</a:t>
            </a:r>
            <a:r>
              <a:rPr lang="en-US" sz="4700"/>
              <a:t> ArrayList Methods</a:t>
            </a:r>
            <a:endParaRPr sz="47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urier"/>
              <a:buNone/>
            </a:pPr>
            <a:r>
              <a:t/>
            </a:r>
            <a:endParaRPr sz="4700"/>
          </a:p>
        </p:txBody>
      </p:sp>
      <p:sp>
        <p:nvSpPr>
          <p:cNvPr id="142" name="Google Shape;142;p19"/>
          <p:cNvSpPr txBox="1"/>
          <p:nvPr>
            <p:ph idx="1" type="subTitle"/>
          </p:nvPr>
        </p:nvSpPr>
        <p:spPr>
          <a:xfrm>
            <a:off x="729700" y="2812875"/>
            <a:ext cx="9448800" cy="17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3100">
                <a:latin typeface="Roboto Mono"/>
                <a:ea typeface="Roboto Mono"/>
                <a:cs typeface="Roboto Mono"/>
                <a:sym typeface="Roboto Mono"/>
              </a:rPr>
              <a:t>Unit </a:t>
            </a:r>
            <a:r>
              <a:rPr lang="en-US" sz="3100"/>
              <a:t>7</a:t>
            </a:r>
            <a:r>
              <a:rPr lang="en-US" sz="3100">
                <a:latin typeface="Roboto Mono"/>
                <a:ea typeface="Roboto Mono"/>
                <a:cs typeface="Roboto Mono"/>
                <a:sym typeface="Roboto Mono"/>
              </a:rPr>
              <a:t> – </a:t>
            </a:r>
            <a:r>
              <a:rPr lang="en-US" sz="3100"/>
              <a:t>ArrayLists</a:t>
            </a:r>
            <a:endParaRPr sz="31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3100">
                <a:latin typeface="Roboto Mono"/>
                <a:ea typeface="Roboto Mono"/>
                <a:cs typeface="Roboto Mono"/>
                <a:sym typeface="Roboto Mono"/>
              </a:rPr>
              <a:t>AP Computer Science A</a:t>
            </a:r>
            <a:endParaRPr sz="31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43" name="Google Shape;143;p19"/>
          <p:cNvSpPr txBox="1"/>
          <p:nvPr>
            <p:ph idx="12" type="sldNum"/>
          </p:nvPr>
        </p:nvSpPr>
        <p:spPr>
          <a:xfrm>
            <a:off x="9111050" y="239093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2400"/>
              <a:t>‹#›</a:t>
            </a:fld>
            <a:endParaRPr b="1"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8"/>
          <p:cNvSpPr txBox="1"/>
          <p:nvPr>
            <p:ph type="title"/>
          </p:nvPr>
        </p:nvSpPr>
        <p:spPr>
          <a:xfrm>
            <a:off x="1267375" y="764375"/>
            <a:ext cx="10238700" cy="675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add(index, value)</a:t>
            </a:r>
            <a:endParaRPr/>
          </a:p>
        </p:txBody>
      </p:sp>
      <p:sp>
        <p:nvSpPr>
          <p:cNvPr id="259" name="Google Shape;259;p28"/>
          <p:cNvSpPr txBox="1"/>
          <p:nvPr>
            <p:ph idx="1" type="body"/>
          </p:nvPr>
        </p:nvSpPr>
        <p:spPr>
          <a:xfrm>
            <a:off x="685800" y="1439374"/>
            <a:ext cx="10820400" cy="1714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the </a:t>
            </a:r>
            <a:r>
              <a:rPr lang="en-US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add()</a:t>
            </a:r>
            <a:r>
              <a:rPr lang="en-US"/>
              <a:t> method is </a:t>
            </a:r>
            <a:r>
              <a:rPr b="1" lang="en-US">
                <a:solidFill>
                  <a:srgbClr val="0000FF"/>
                </a:solidFill>
              </a:rPr>
              <a:t>overloaded</a:t>
            </a:r>
            <a:r>
              <a:rPr lang="en-US"/>
              <a:t> - meaning it can </a:t>
            </a:r>
            <a:r>
              <a:rPr lang="en-US"/>
              <a:t>perform</a:t>
            </a:r>
            <a:r>
              <a:rPr lang="en-US"/>
              <a:t> a different task by referring to the </a:t>
            </a:r>
            <a:r>
              <a:rPr lang="en-US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add()</a:t>
            </a:r>
            <a:r>
              <a:rPr lang="en-US"/>
              <a:t> method but putting in two parameters rather than one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when used in this way, it inserts the value into the specified index, pushing everything else to the next index up.</a:t>
            </a:r>
            <a:endParaRPr/>
          </a:p>
        </p:txBody>
      </p:sp>
      <p:sp>
        <p:nvSpPr>
          <p:cNvPr id="260" name="Google Shape;260;p28"/>
          <p:cNvSpPr txBox="1"/>
          <p:nvPr>
            <p:ph idx="12" type="sldNum"/>
          </p:nvPr>
        </p:nvSpPr>
        <p:spPr>
          <a:xfrm>
            <a:off x="8763000" y="38100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1" name="Google Shape;261;p28"/>
          <p:cNvSpPr txBox="1"/>
          <p:nvPr/>
        </p:nvSpPr>
        <p:spPr>
          <a:xfrm>
            <a:off x="1267375" y="3084275"/>
            <a:ext cx="9529800" cy="18843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ArrayList&lt;Integer&gt; nums = new ArrayList&lt;Integer&gt;();</a:t>
            </a:r>
            <a:endParaRPr sz="23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//code to add values to list</a:t>
            </a:r>
            <a:endParaRPr sz="23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3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nums.add(2, 18);</a:t>
            </a:r>
            <a:endParaRPr sz="23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62" name="Google Shape;262;p28"/>
          <p:cNvSpPr/>
          <p:nvPr/>
        </p:nvSpPr>
        <p:spPr>
          <a:xfrm>
            <a:off x="3253963" y="5329300"/>
            <a:ext cx="1232700" cy="6483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nums</a:t>
            </a:r>
            <a:endParaRPr sz="29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63" name="Google Shape;263;p28"/>
          <p:cNvSpPr/>
          <p:nvPr/>
        </p:nvSpPr>
        <p:spPr>
          <a:xfrm>
            <a:off x="4460788" y="5329350"/>
            <a:ext cx="432300" cy="6483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4" name="Google Shape;264;p28"/>
          <p:cNvSpPr/>
          <p:nvPr/>
        </p:nvSpPr>
        <p:spPr>
          <a:xfrm>
            <a:off x="5968988" y="5197250"/>
            <a:ext cx="710400" cy="4818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Roboto"/>
                <a:ea typeface="Roboto"/>
                <a:cs typeface="Roboto"/>
                <a:sym typeface="Roboto"/>
              </a:rPr>
              <a:t>0</a:t>
            </a:r>
            <a:endParaRPr sz="3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5" name="Google Shape;265;p28"/>
          <p:cNvSpPr/>
          <p:nvPr/>
        </p:nvSpPr>
        <p:spPr>
          <a:xfrm>
            <a:off x="4690338" y="5104666"/>
            <a:ext cx="1232550" cy="648350"/>
          </a:xfrm>
          <a:custGeom>
            <a:rect b="b" l="l" r="r" t="t"/>
            <a:pathLst>
              <a:path extrusionOk="0" h="25934" w="49302">
                <a:moveTo>
                  <a:pt x="0" y="25934"/>
                </a:moveTo>
                <a:cubicBezTo>
                  <a:pt x="3903" y="21620"/>
                  <a:pt x="15201" y="462"/>
                  <a:pt x="23418" y="51"/>
                </a:cubicBezTo>
                <a:cubicBezTo>
                  <a:pt x="31635" y="-360"/>
                  <a:pt x="44988" y="19566"/>
                  <a:pt x="49302" y="23469"/>
                </a:cubicBezTo>
              </a:path>
            </a:pathLst>
          </a:custGeom>
          <a:noFill/>
          <a:ln cap="flat" cmpd="sng" w="38100">
            <a:solidFill>
              <a:srgbClr val="454545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266" name="Google Shape;266;p28"/>
          <p:cNvSpPr/>
          <p:nvPr/>
        </p:nvSpPr>
        <p:spPr>
          <a:xfrm>
            <a:off x="5968988" y="5685823"/>
            <a:ext cx="710400" cy="5982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4</a:t>
            </a:r>
            <a:endParaRPr sz="32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67" name="Google Shape;267;p28"/>
          <p:cNvSpPr/>
          <p:nvPr/>
        </p:nvSpPr>
        <p:spPr>
          <a:xfrm>
            <a:off x="6679388" y="5199147"/>
            <a:ext cx="710400" cy="4818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Roboto"/>
                <a:ea typeface="Roboto"/>
                <a:cs typeface="Roboto"/>
                <a:sym typeface="Roboto"/>
              </a:rPr>
              <a:t>1</a:t>
            </a:r>
            <a:endParaRPr sz="3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8" name="Google Shape;268;p28"/>
          <p:cNvSpPr/>
          <p:nvPr/>
        </p:nvSpPr>
        <p:spPr>
          <a:xfrm>
            <a:off x="6679388" y="5687724"/>
            <a:ext cx="710400" cy="5982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10</a:t>
            </a:r>
            <a:endParaRPr sz="32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69" name="Google Shape;269;p28"/>
          <p:cNvSpPr/>
          <p:nvPr/>
        </p:nvSpPr>
        <p:spPr>
          <a:xfrm>
            <a:off x="7389788" y="5199150"/>
            <a:ext cx="710400" cy="4818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Roboto"/>
                <a:ea typeface="Roboto"/>
                <a:cs typeface="Roboto"/>
                <a:sym typeface="Roboto"/>
              </a:rPr>
              <a:t>2</a:t>
            </a:r>
            <a:endParaRPr sz="3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0" name="Google Shape;270;p28"/>
          <p:cNvSpPr/>
          <p:nvPr/>
        </p:nvSpPr>
        <p:spPr>
          <a:xfrm>
            <a:off x="7389788" y="5687724"/>
            <a:ext cx="710400" cy="5982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-5</a:t>
            </a:r>
            <a:endParaRPr sz="32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71" name="Google Shape;271;p28"/>
          <p:cNvSpPr/>
          <p:nvPr/>
        </p:nvSpPr>
        <p:spPr>
          <a:xfrm>
            <a:off x="8100188" y="5199150"/>
            <a:ext cx="710400" cy="4818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Roboto"/>
                <a:ea typeface="Roboto"/>
                <a:cs typeface="Roboto"/>
                <a:sym typeface="Roboto"/>
              </a:rPr>
              <a:t>3</a:t>
            </a:r>
            <a:endParaRPr sz="3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2" name="Google Shape;272;p28"/>
          <p:cNvSpPr/>
          <p:nvPr/>
        </p:nvSpPr>
        <p:spPr>
          <a:xfrm>
            <a:off x="8100188" y="5687723"/>
            <a:ext cx="710400" cy="5982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12</a:t>
            </a:r>
            <a:endParaRPr sz="32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9"/>
          <p:cNvSpPr txBox="1"/>
          <p:nvPr>
            <p:ph type="title"/>
          </p:nvPr>
        </p:nvSpPr>
        <p:spPr>
          <a:xfrm>
            <a:off x="1267375" y="764375"/>
            <a:ext cx="10238700" cy="675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add(index, value)</a:t>
            </a:r>
            <a:endParaRPr/>
          </a:p>
        </p:txBody>
      </p:sp>
      <p:sp>
        <p:nvSpPr>
          <p:cNvPr id="279" name="Google Shape;279;p29"/>
          <p:cNvSpPr txBox="1"/>
          <p:nvPr>
            <p:ph idx="1" type="body"/>
          </p:nvPr>
        </p:nvSpPr>
        <p:spPr>
          <a:xfrm>
            <a:off x="685800" y="1439374"/>
            <a:ext cx="10820400" cy="1714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the </a:t>
            </a:r>
            <a:r>
              <a:rPr lang="en-US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add()</a:t>
            </a:r>
            <a:r>
              <a:rPr lang="en-US"/>
              <a:t> method is </a:t>
            </a:r>
            <a:r>
              <a:rPr b="1" lang="en-US">
                <a:solidFill>
                  <a:srgbClr val="0000FF"/>
                </a:solidFill>
              </a:rPr>
              <a:t>overloaded</a:t>
            </a:r>
            <a:r>
              <a:rPr lang="en-US"/>
              <a:t> - meaning it can perform a different task by referring to the </a:t>
            </a:r>
            <a:r>
              <a:rPr lang="en-US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add()</a:t>
            </a:r>
            <a:r>
              <a:rPr lang="en-US"/>
              <a:t> method but putting in two parameters rather than one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when used in this way, it inserts the value into the specified index, pushing everything else to the next index up.</a:t>
            </a:r>
            <a:endParaRPr/>
          </a:p>
        </p:txBody>
      </p:sp>
      <p:sp>
        <p:nvSpPr>
          <p:cNvPr id="280" name="Google Shape;280;p29"/>
          <p:cNvSpPr txBox="1"/>
          <p:nvPr>
            <p:ph idx="12" type="sldNum"/>
          </p:nvPr>
        </p:nvSpPr>
        <p:spPr>
          <a:xfrm>
            <a:off x="8763000" y="38100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1" name="Google Shape;281;p29"/>
          <p:cNvSpPr txBox="1"/>
          <p:nvPr/>
        </p:nvSpPr>
        <p:spPr>
          <a:xfrm>
            <a:off x="1267375" y="3084275"/>
            <a:ext cx="9529800" cy="18843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ArrayList&lt;Integer&gt; nums = new ArrayList&lt;Integer&gt;();</a:t>
            </a:r>
            <a:endParaRPr sz="23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//code to add values to list</a:t>
            </a:r>
            <a:endParaRPr sz="23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3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nums.add(2, 18);</a:t>
            </a:r>
            <a:endParaRPr sz="23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82" name="Google Shape;282;p29"/>
          <p:cNvSpPr/>
          <p:nvPr/>
        </p:nvSpPr>
        <p:spPr>
          <a:xfrm>
            <a:off x="3253963" y="5329300"/>
            <a:ext cx="1232700" cy="6483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nums</a:t>
            </a:r>
            <a:endParaRPr sz="29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83" name="Google Shape;283;p29"/>
          <p:cNvSpPr/>
          <p:nvPr/>
        </p:nvSpPr>
        <p:spPr>
          <a:xfrm>
            <a:off x="4460788" y="5329350"/>
            <a:ext cx="432300" cy="6483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4" name="Google Shape;284;p29"/>
          <p:cNvSpPr/>
          <p:nvPr/>
        </p:nvSpPr>
        <p:spPr>
          <a:xfrm>
            <a:off x="5968988" y="5197250"/>
            <a:ext cx="710400" cy="4818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Roboto"/>
                <a:ea typeface="Roboto"/>
                <a:cs typeface="Roboto"/>
                <a:sym typeface="Roboto"/>
              </a:rPr>
              <a:t>0</a:t>
            </a:r>
            <a:endParaRPr sz="3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5" name="Google Shape;285;p29"/>
          <p:cNvSpPr/>
          <p:nvPr/>
        </p:nvSpPr>
        <p:spPr>
          <a:xfrm>
            <a:off x="4690338" y="5104666"/>
            <a:ext cx="1232550" cy="648350"/>
          </a:xfrm>
          <a:custGeom>
            <a:rect b="b" l="l" r="r" t="t"/>
            <a:pathLst>
              <a:path extrusionOk="0" h="25934" w="49302">
                <a:moveTo>
                  <a:pt x="0" y="25934"/>
                </a:moveTo>
                <a:cubicBezTo>
                  <a:pt x="3903" y="21620"/>
                  <a:pt x="15201" y="462"/>
                  <a:pt x="23418" y="51"/>
                </a:cubicBezTo>
                <a:cubicBezTo>
                  <a:pt x="31635" y="-360"/>
                  <a:pt x="44988" y="19566"/>
                  <a:pt x="49302" y="23469"/>
                </a:cubicBezTo>
              </a:path>
            </a:pathLst>
          </a:custGeom>
          <a:noFill/>
          <a:ln cap="flat" cmpd="sng" w="38100">
            <a:solidFill>
              <a:srgbClr val="454545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286" name="Google Shape;286;p29"/>
          <p:cNvSpPr/>
          <p:nvPr/>
        </p:nvSpPr>
        <p:spPr>
          <a:xfrm>
            <a:off x="5968988" y="5685823"/>
            <a:ext cx="710400" cy="5982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4</a:t>
            </a:r>
            <a:endParaRPr sz="32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87" name="Google Shape;287;p29"/>
          <p:cNvSpPr/>
          <p:nvPr/>
        </p:nvSpPr>
        <p:spPr>
          <a:xfrm>
            <a:off x="6679388" y="5199147"/>
            <a:ext cx="710400" cy="4818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Roboto"/>
                <a:ea typeface="Roboto"/>
                <a:cs typeface="Roboto"/>
                <a:sym typeface="Roboto"/>
              </a:rPr>
              <a:t>1</a:t>
            </a:r>
            <a:endParaRPr sz="3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8" name="Google Shape;288;p29"/>
          <p:cNvSpPr/>
          <p:nvPr/>
        </p:nvSpPr>
        <p:spPr>
          <a:xfrm>
            <a:off x="6679388" y="5687724"/>
            <a:ext cx="710400" cy="5982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10</a:t>
            </a:r>
            <a:endParaRPr sz="32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89" name="Google Shape;289;p29"/>
          <p:cNvSpPr/>
          <p:nvPr/>
        </p:nvSpPr>
        <p:spPr>
          <a:xfrm>
            <a:off x="8353813" y="5197250"/>
            <a:ext cx="710400" cy="4818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Roboto"/>
                <a:ea typeface="Roboto"/>
                <a:cs typeface="Roboto"/>
                <a:sym typeface="Roboto"/>
              </a:rPr>
              <a:t>3</a:t>
            </a:r>
            <a:endParaRPr sz="3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0" name="Google Shape;290;p29"/>
          <p:cNvSpPr/>
          <p:nvPr/>
        </p:nvSpPr>
        <p:spPr>
          <a:xfrm>
            <a:off x="8353813" y="5685824"/>
            <a:ext cx="710400" cy="5982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-5</a:t>
            </a:r>
            <a:endParaRPr sz="32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91" name="Google Shape;291;p29"/>
          <p:cNvSpPr/>
          <p:nvPr/>
        </p:nvSpPr>
        <p:spPr>
          <a:xfrm>
            <a:off x="9064213" y="5197250"/>
            <a:ext cx="710400" cy="4818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Roboto"/>
                <a:ea typeface="Roboto"/>
                <a:cs typeface="Roboto"/>
                <a:sym typeface="Roboto"/>
              </a:rPr>
              <a:t>4</a:t>
            </a:r>
            <a:endParaRPr sz="3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2" name="Google Shape;292;p29"/>
          <p:cNvSpPr/>
          <p:nvPr/>
        </p:nvSpPr>
        <p:spPr>
          <a:xfrm>
            <a:off x="9064213" y="5685823"/>
            <a:ext cx="710400" cy="5982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12</a:t>
            </a:r>
            <a:endParaRPr sz="32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93" name="Google Shape;293;p29"/>
          <p:cNvSpPr/>
          <p:nvPr/>
        </p:nvSpPr>
        <p:spPr>
          <a:xfrm>
            <a:off x="1267375" y="4168958"/>
            <a:ext cx="2812800" cy="365100"/>
          </a:xfrm>
          <a:prstGeom prst="rect">
            <a:avLst/>
          </a:prstGeom>
          <a:solidFill>
            <a:srgbClr val="FFFF00">
              <a:alpha val="40780"/>
            </a:srgb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29"/>
          <p:cNvSpPr/>
          <p:nvPr/>
        </p:nvSpPr>
        <p:spPr>
          <a:xfrm>
            <a:off x="7516600" y="5197247"/>
            <a:ext cx="710400" cy="4818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Roboto"/>
                <a:ea typeface="Roboto"/>
                <a:cs typeface="Roboto"/>
                <a:sym typeface="Roboto"/>
              </a:rPr>
              <a:t>2</a:t>
            </a:r>
            <a:endParaRPr sz="3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5" name="Google Shape;295;p29"/>
          <p:cNvSpPr/>
          <p:nvPr/>
        </p:nvSpPr>
        <p:spPr>
          <a:xfrm>
            <a:off x="7516600" y="5685824"/>
            <a:ext cx="710400" cy="5982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18</a:t>
            </a:r>
            <a:endParaRPr sz="32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0"/>
          <p:cNvSpPr txBox="1"/>
          <p:nvPr>
            <p:ph type="title"/>
          </p:nvPr>
        </p:nvSpPr>
        <p:spPr>
          <a:xfrm>
            <a:off x="1267375" y="764375"/>
            <a:ext cx="10238700" cy="675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remove(index)</a:t>
            </a:r>
            <a:endParaRPr/>
          </a:p>
        </p:txBody>
      </p:sp>
      <p:sp>
        <p:nvSpPr>
          <p:cNvPr id="302" name="Google Shape;302;p30"/>
          <p:cNvSpPr txBox="1"/>
          <p:nvPr>
            <p:ph idx="1" type="body"/>
          </p:nvPr>
        </p:nvSpPr>
        <p:spPr>
          <a:xfrm>
            <a:off x="685800" y="1439374"/>
            <a:ext cx="10820400" cy="1202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 sz="2700"/>
              <a:t>the </a:t>
            </a:r>
            <a:r>
              <a:rPr lang="en-US" sz="27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remove()</a:t>
            </a:r>
            <a:r>
              <a:rPr lang="en-US" sz="2700"/>
              <a:t> method removes an element at the specified index</a:t>
            </a:r>
            <a:endParaRPr sz="27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700"/>
              <a:t>it shifts everything to the right of the removed element </a:t>
            </a:r>
            <a:endParaRPr sz="2700"/>
          </a:p>
        </p:txBody>
      </p:sp>
      <p:sp>
        <p:nvSpPr>
          <p:cNvPr id="303" name="Google Shape;303;p30"/>
          <p:cNvSpPr txBox="1"/>
          <p:nvPr>
            <p:ph idx="12" type="sldNum"/>
          </p:nvPr>
        </p:nvSpPr>
        <p:spPr>
          <a:xfrm>
            <a:off x="8763000" y="38100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4" name="Google Shape;304;p30"/>
          <p:cNvSpPr txBox="1"/>
          <p:nvPr/>
        </p:nvSpPr>
        <p:spPr>
          <a:xfrm>
            <a:off x="1210675" y="2641950"/>
            <a:ext cx="9529800" cy="18843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ArrayList&lt;Integer&gt; nums = new ArrayList&lt;Integer&gt;();</a:t>
            </a:r>
            <a:endParaRPr sz="23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//code to add values to list</a:t>
            </a:r>
            <a:endParaRPr sz="23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3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nums.remove(2);</a:t>
            </a:r>
            <a:endParaRPr sz="23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05" name="Google Shape;305;p30"/>
          <p:cNvSpPr/>
          <p:nvPr/>
        </p:nvSpPr>
        <p:spPr>
          <a:xfrm>
            <a:off x="3197263" y="4886975"/>
            <a:ext cx="1232700" cy="6483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nums</a:t>
            </a:r>
            <a:endParaRPr sz="29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06" name="Google Shape;306;p30"/>
          <p:cNvSpPr/>
          <p:nvPr/>
        </p:nvSpPr>
        <p:spPr>
          <a:xfrm>
            <a:off x="4404088" y="4887025"/>
            <a:ext cx="432300" cy="6483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7" name="Google Shape;307;p30"/>
          <p:cNvSpPr/>
          <p:nvPr/>
        </p:nvSpPr>
        <p:spPr>
          <a:xfrm>
            <a:off x="4633638" y="4662341"/>
            <a:ext cx="1232550" cy="648350"/>
          </a:xfrm>
          <a:custGeom>
            <a:rect b="b" l="l" r="r" t="t"/>
            <a:pathLst>
              <a:path extrusionOk="0" h="25934" w="49302">
                <a:moveTo>
                  <a:pt x="0" y="25934"/>
                </a:moveTo>
                <a:cubicBezTo>
                  <a:pt x="3903" y="21620"/>
                  <a:pt x="15201" y="462"/>
                  <a:pt x="23418" y="51"/>
                </a:cubicBezTo>
                <a:cubicBezTo>
                  <a:pt x="31635" y="-360"/>
                  <a:pt x="44988" y="19566"/>
                  <a:pt x="49302" y="23469"/>
                </a:cubicBezTo>
              </a:path>
            </a:pathLst>
          </a:custGeom>
          <a:noFill/>
          <a:ln cap="flat" cmpd="sng" w="38100">
            <a:solidFill>
              <a:srgbClr val="454545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308" name="Google Shape;308;p30"/>
          <p:cNvSpPr/>
          <p:nvPr/>
        </p:nvSpPr>
        <p:spPr>
          <a:xfrm>
            <a:off x="5866188" y="4822975"/>
            <a:ext cx="710400" cy="4818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Roboto"/>
                <a:ea typeface="Roboto"/>
                <a:cs typeface="Roboto"/>
                <a:sym typeface="Roboto"/>
              </a:rPr>
              <a:t>0</a:t>
            </a:r>
            <a:endParaRPr sz="3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9" name="Google Shape;309;p30"/>
          <p:cNvSpPr/>
          <p:nvPr/>
        </p:nvSpPr>
        <p:spPr>
          <a:xfrm>
            <a:off x="5866188" y="5311548"/>
            <a:ext cx="710400" cy="5982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4</a:t>
            </a:r>
            <a:endParaRPr sz="32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10" name="Google Shape;310;p30"/>
          <p:cNvSpPr/>
          <p:nvPr/>
        </p:nvSpPr>
        <p:spPr>
          <a:xfrm>
            <a:off x="6576588" y="4824872"/>
            <a:ext cx="710400" cy="4818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Roboto"/>
                <a:ea typeface="Roboto"/>
                <a:cs typeface="Roboto"/>
                <a:sym typeface="Roboto"/>
              </a:rPr>
              <a:t>1</a:t>
            </a:r>
            <a:endParaRPr sz="3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1" name="Google Shape;311;p30"/>
          <p:cNvSpPr/>
          <p:nvPr/>
        </p:nvSpPr>
        <p:spPr>
          <a:xfrm>
            <a:off x="6576588" y="5313449"/>
            <a:ext cx="710400" cy="5982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10</a:t>
            </a:r>
            <a:endParaRPr sz="32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12" name="Google Shape;312;p30"/>
          <p:cNvSpPr/>
          <p:nvPr/>
        </p:nvSpPr>
        <p:spPr>
          <a:xfrm>
            <a:off x="7988388" y="4822975"/>
            <a:ext cx="710400" cy="4818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Roboto"/>
                <a:ea typeface="Roboto"/>
                <a:cs typeface="Roboto"/>
                <a:sym typeface="Roboto"/>
              </a:rPr>
              <a:t>3</a:t>
            </a:r>
            <a:endParaRPr sz="3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3" name="Google Shape;313;p30"/>
          <p:cNvSpPr/>
          <p:nvPr/>
        </p:nvSpPr>
        <p:spPr>
          <a:xfrm>
            <a:off x="7988388" y="5311549"/>
            <a:ext cx="710400" cy="5982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-5</a:t>
            </a:r>
            <a:endParaRPr sz="32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14" name="Google Shape;314;p30"/>
          <p:cNvSpPr/>
          <p:nvPr/>
        </p:nvSpPr>
        <p:spPr>
          <a:xfrm>
            <a:off x="8698788" y="4822975"/>
            <a:ext cx="710400" cy="4818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Roboto"/>
                <a:ea typeface="Roboto"/>
                <a:cs typeface="Roboto"/>
                <a:sym typeface="Roboto"/>
              </a:rPr>
              <a:t>4</a:t>
            </a:r>
            <a:endParaRPr sz="3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5" name="Google Shape;315;p30"/>
          <p:cNvSpPr/>
          <p:nvPr/>
        </p:nvSpPr>
        <p:spPr>
          <a:xfrm>
            <a:off x="8698788" y="5311548"/>
            <a:ext cx="710400" cy="5982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12</a:t>
            </a:r>
            <a:endParaRPr sz="32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16" name="Google Shape;316;p30"/>
          <p:cNvSpPr/>
          <p:nvPr/>
        </p:nvSpPr>
        <p:spPr>
          <a:xfrm>
            <a:off x="7284083" y="4822972"/>
            <a:ext cx="710400" cy="4818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Roboto"/>
                <a:ea typeface="Roboto"/>
                <a:cs typeface="Roboto"/>
                <a:sym typeface="Roboto"/>
              </a:rPr>
              <a:t>2</a:t>
            </a:r>
            <a:endParaRPr sz="3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7" name="Google Shape;317;p30"/>
          <p:cNvSpPr/>
          <p:nvPr/>
        </p:nvSpPr>
        <p:spPr>
          <a:xfrm>
            <a:off x="7284083" y="5311549"/>
            <a:ext cx="710400" cy="5982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18</a:t>
            </a:r>
            <a:endParaRPr sz="32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1"/>
          <p:cNvSpPr txBox="1"/>
          <p:nvPr>
            <p:ph type="title"/>
          </p:nvPr>
        </p:nvSpPr>
        <p:spPr>
          <a:xfrm>
            <a:off x="1267375" y="764375"/>
            <a:ext cx="10238700" cy="675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remove(index)</a:t>
            </a:r>
            <a:endParaRPr/>
          </a:p>
        </p:txBody>
      </p:sp>
      <p:sp>
        <p:nvSpPr>
          <p:cNvPr id="324" name="Google Shape;324;p31"/>
          <p:cNvSpPr txBox="1"/>
          <p:nvPr>
            <p:ph idx="1" type="body"/>
          </p:nvPr>
        </p:nvSpPr>
        <p:spPr>
          <a:xfrm>
            <a:off x="685800" y="1439374"/>
            <a:ext cx="10820400" cy="1202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 sz="2700"/>
              <a:t>the </a:t>
            </a:r>
            <a:r>
              <a:rPr lang="en-US" sz="27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remove()</a:t>
            </a:r>
            <a:r>
              <a:rPr lang="en-US" sz="2700"/>
              <a:t> method removes an element at the specified index</a:t>
            </a:r>
            <a:endParaRPr sz="27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700"/>
              <a:t>it shifts everything to the right of the removed element </a:t>
            </a:r>
            <a:endParaRPr sz="2700"/>
          </a:p>
        </p:txBody>
      </p:sp>
      <p:sp>
        <p:nvSpPr>
          <p:cNvPr id="325" name="Google Shape;325;p31"/>
          <p:cNvSpPr txBox="1"/>
          <p:nvPr>
            <p:ph idx="12" type="sldNum"/>
          </p:nvPr>
        </p:nvSpPr>
        <p:spPr>
          <a:xfrm>
            <a:off x="8763000" y="38100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6" name="Google Shape;326;p31"/>
          <p:cNvSpPr txBox="1"/>
          <p:nvPr/>
        </p:nvSpPr>
        <p:spPr>
          <a:xfrm>
            <a:off x="1210675" y="2641950"/>
            <a:ext cx="9529800" cy="18843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ArrayList&lt;Integer&gt; nums = new ArrayList&lt;Integer&gt;();</a:t>
            </a:r>
            <a:endParaRPr sz="23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//code to add values to list</a:t>
            </a:r>
            <a:endParaRPr sz="23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3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nums.remove(2);</a:t>
            </a:r>
            <a:endParaRPr sz="23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27" name="Google Shape;327;p31"/>
          <p:cNvSpPr/>
          <p:nvPr/>
        </p:nvSpPr>
        <p:spPr>
          <a:xfrm>
            <a:off x="3197263" y="4886975"/>
            <a:ext cx="1232700" cy="6483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nums</a:t>
            </a:r>
            <a:endParaRPr sz="29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28" name="Google Shape;328;p31"/>
          <p:cNvSpPr/>
          <p:nvPr/>
        </p:nvSpPr>
        <p:spPr>
          <a:xfrm>
            <a:off x="4404088" y="4887025"/>
            <a:ext cx="432300" cy="6483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9" name="Google Shape;329;p31"/>
          <p:cNvSpPr/>
          <p:nvPr/>
        </p:nvSpPr>
        <p:spPr>
          <a:xfrm>
            <a:off x="5912288" y="4754925"/>
            <a:ext cx="710400" cy="4818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Roboto"/>
                <a:ea typeface="Roboto"/>
                <a:cs typeface="Roboto"/>
                <a:sym typeface="Roboto"/>
              </a:rPr>
              <a:t>0</a:t>
            </a:r>
            <a:endParaRPr sz="3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0" name="Google Shape;330;p31"/>
          <p:cNvSpPr/>
          <p:nvPr/>
        </p:nvSpPr>
        <p:spPr>
          <a:xfrm>
            <a:off x="4633638" y="4662341"/>
            <a:ext cx="1232550" cy="648350"/>
          </a:xfrm>
          <a:custGeom>
            <a:rect b="b" l="l" r="r" t="t"/>
            <a:pathLst>
              <a:path extrusionOk="0" h="25934" w="49302">
                <a:moveTo>
                  <a:pt x="0" y="25934"/>
                </a:moveTo>
                <a:cubicBezTo>
                  <a:pt x="3903" y="21620"/>
                  <a:pt x="15201" y="462"/>
                  <a:pt x="23418" y="51"/>
                </a:cubicBezTo>
                <a:cubicBezTo>
                  <a:pt x="31635" y="-360"/>
                  <a:pt x="44988" y="19566"/>
                  <a:pt x="49302" y="23469"/>
                </a:cubicBezTo>
              </a:path>
            </a:pathLst>
          </a:custGeom>
          <a:noFill/>
          <a:ln cap="flat" cmpd="sng" w="38100">
            <a:solidFill>
              <a:srgbClr val="454545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331" name="Google Shape;331;p31"/>
          <p:cNvSpPr/>
          <p:nvPr/>
        </p:nvSpPr>
        <p:spPr>
          <a:xfrm>
            <a:off x="5912288" y="5243498"/>
            <a:ext cx="710400" cy="5982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4</a:t>
            </a:r>
            <a:endParaRPr sz="32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32" name="Google Shape;332;p31"/>
          <p:cNvSpPr/>
          <p:nvPr/>
        </p:nvSpPr>
        <p:spPr>
          <a:xfrm>
            <a:off x="6622688" y="4756822"/>
            <a:ext cx="710400" cy="4818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Roboto"/>
                <a:ea typeface="Roboto"/>
                <a:cs typeface="Roboto"/>
                <a:sym typeface="Roboto"/>
              </a:rPr>
              <a:t>1</a:t>
            </a:r>
            <a:endParaRPr sz="3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3" name="Google Shape;333;p31"/>
          <p:cNvSpPr/>
          <p:nvPr/>
        </p:nvSpPr>
        <p:spPr>
          <a:xfrm>
            <a:off x="6622688" y="5245399"/>
            <a:ext cx="710400" cy="5982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10</a:t>
            </a:r>
            <a:endParaRPr sz="32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34" name="Google Shape;334;p31"/>
          <p:cNvSpPr/>
          <p:nvPr/>
        </p:nvSpPr>
        <p:spPr>
          <a:xfrm>
            <a:off x="7337347" y="4754925"/>
            <a:ext cx="710400" cy="4818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Roboto"/>
                <a:ea typeface="Roboto"/>
                <a:cs typeface="Roboto"/>
                <a:sym typeface="Roboto"/>
              </a:rPr>
              <a:t>2</a:t>
            </a:r>
            <a:endParaRPr sz="3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5" name="Google Shape;335;p31"/>
          <p:cNvSpPr/>
          <p:nvPr/>
        </p:nvSpPr>
        <p:spPr>
          <a:xfrm>
            <a:off x="7337347" y="5243499"/>
            <a:ext cx="710400" cy="5982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-5</a:t>
            </a:r>
            <a:endParaRPr sz="32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36" name="Google Shape;336;p31"/>
          <p:cNvSpPr/>
          <p:nvPr/>
        </p:nvSpPr>
        <p:spPr>
          <a:xfrm>
            <a:off x="8047747" y="4754925"/>
            <a:ext cx="710400" cy="4818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Roboto"/>
                <a:ea typeface="Roboto"/>
                <a:cs typeface="Roboto"/>
                <a:sym typeface="Roboto"/>
              </a:rPr>
              <a:t>3</a:t>
            </a:r>
            <a:endParaRPr sz="3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7" name="Google Shape;337;p31"/>
          <p:cNvSpPr/>
          <p:nvPr/>
        </p:nvSpPr>
        <p:spPr>
          <a:xfrm>
            <a:off x="8047747" y="5243498"/>
            <a:ext cx="710400" cy="5982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12</a:t>
            </a:r>
            <a:endParaRPr sz="32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38" name="Google Shape;338;p31"/>
          <p:cNvSpPr/>
          <p:nvPr/>
        </p:nvSpPr>
        <p:spPr>
          <a:xfrm>
            <a:off x="1210675" y="3749319"/>
            <a:ext cx="2812800" cy="365100"/>
          </a:xfrm>
          <a:prstGeom prst="rect">
            <a:avLst/>
          </a:prstGeom>
          <a:solidFill>
            <a:srgbClr val="FFFF00">
              <a:alpha val="40780"/>
            </a:srgb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2"/>
          <p:cNvSpPr txBox="1"/>
          <p:nvPr>
            <p:ph type="title"/>
          </p:nvPr>
        </p:nvSpPr>
        <p:spPr>
          <a:xfrm>
            <a:off x="1267375" y="764375"/>
            <a:ext cx="10238700" cy="675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get(index)</a:t>
            </a:r>
            <a:endParaRPr/>
          </a:p>
        </p:txBody>
      </p:sp>
      <p:sp>
        <p:nvSpPr>
          <p:cNvPr id="345" name="Google Shape;345;p32"/>
          <p:cNvSpPr txBox="1"/>
          <p:nvPr>
            <p:ph idx="1" type="body"/>
          </p:nvPr>
        </p:nvSpPr>
        <p:spPr>
          <a:xfrm>
            <a:off x="685800" y="1439373"/>
            <a:ext cx="10820400" cy="477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the </a:t>
            </a:r>
            <a:r>
              <a:rPr lang="en-US" sz="2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get()</a:t>
            </a:r>
            <a:r>
              <a:rPr lang="en-US" sz="2400"/>
              <a:t> method returns the value at the specified index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the </a:t>
            </a:r>
            <a:r>
              <a:rPr lang="en-US" sz="2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get()</a:t>
            </a:r>
            <a:r>
              <a:rPr lang="en-US" sz="2400"/>
              <a:t> method is just like accessing an </a:t>
            </a:r>
            <a:r>
              <a:rPr lang="en-US" sz="2400"/>
              <a:t>element</a:t>
            </a:r>
            <a:r>
              <a:rPr lang="en-US" sz="2400"/>
              <a:t> in an array: </a:t>
            </a:r>
            <a:r>
              <a:rPr lang="en-US" sz="2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arrayName[index]</a:t>
            </a:r>
            <a:endParaRPr sz="2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346" name="Google Shape;346;p32"/>
          <p:cNvSpPr txBox="1"/>
          <p:nvPr>
            <p:ph idx="12" type="sldNum"/>
          </p:nvPr>
        </p:nvSpPr>
        <p:spPr>
          <a:xfrm>
            <a:off x="8763000" y="38100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7" name="Google Shape;347;p32"/>
          <p:cNvSpPr txBox="1"/>
          <p:nvPr/>
        </p:nvSpPr>
        <p:spPr>
          <a:xfrm>
            <a:off x="1267375" y="2891050"/>
            <a:ext cx="9529800" cy="3327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ArrayList&lt;Integer&gt; nums = new ArrayList&lt;Integer&gt;();</a:t>
            </a:r>
            <a:endParaRPr sz="23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nums.add(4);</a:t>
            </a:r>
            <a:endParaRPr sz="23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nums.add(10);</a:t>
            </a:r>
            <a:endParaRPr sz="23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nums.add(-5);</a:t>
            </a:r>
            <a:endParaRPr sz="23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nums.add(12);</a:t>
            </a:r>
            <a:endParaRPr sz="23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3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System.out.print(nums.get(3))</a:t>
            </a:r>
            <a:endParaRPr sz="23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System.out.print(“ “ + nums.get(1))</a:t>
            </a:r>
            <a:endParaRPr sz="23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F1C232"/>
                </a:solidFill>
                <a:latin typeface="Roboto Mono"/>
                <a:ea typeface="Roboto Mono"/>
                <a:cs typeface="Roboto Mono"/>
                <a:sym typeface="Roboto Mono"/>
              </a:rPr>
              <a:t>//Output: 12 10</a:t>
            </a:r>
            <a:endParaRPr sz="2300">
              <a:solidFill>
                <a:srgbClr val="F1C23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3"/>
          <p:cNvSpPr txBox="1"/>
          <p:nvPr>
            <p:ph type="title"/>
          </p:nvPr>
        </p:nvSpPr>
        <p:spPr>
          <a:xfrm>
            <a:off x="1267375" y="764375"/>
            <a:ext cx="10238700" cy="675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set(index, value)</a:t>
            </a:r>
            <a:endParaRPr/>
          </a:p>
        </p:txBody>
      </p:sp>
      <p:sp>
        <p:nvSpPr>
          <p:cNvPr id="354" name="Google Shape;354;p33"/>
          <p:cNvSpPr txBox="1"/>
          <p:nvPr>
            <p:ph idx="1" type="body"/>
          </p:nvPr>
        </p:nvSpPr>
        <p:spPr>
          <a:xfrm>
            <a:off x="685800" y="1439373"/>
            <a:ext cx="10820400" cy="477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the </a:t>
            </a:r>
            <a:r>
              <a:rPr lang="en-US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set()</a:t>
            </a:r>
            <a:r>
              <a:rPr lang="en-US"/>
              <a:t> method takes two </a:t>
            </a:r>
            <a:r>
              <a:rPr lang="en-US"/>
              <a:t>parameters</a:t>
            </a:r>
            <a:r>
              <a:rPr lang="en-US"/>
              <a:t>, the </a:t>
            </a:r>
            <a:r>
              <a:rPr lang="en-US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index</a:t>
            </a:r>
            <a:r>
              <a:rPr lang="en-US"/>
              <a:t> and a </a:t>
            </a:r>
            <a:r>
              <a:rPr lang="en-US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value</a:t>
            </a:r>
            <a:endParaRPr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this method changes the element of the specified </a:t>
            </a:r>
            <a:r>
              <a:rPr lang="en-US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index</a:t>
            </a:r>
            <a:r>
              <a:rPr lang="en-US"/>
              <a:t> to the new </a:t>
            </a:r>
            <a:r>
              <a:rPr lang="en-US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value</a:t>
            </a:r>
            <a:r>
              <a:rPr lang="en-US"/>
              <a:t>.</a:t>
            </a:r>
            <a:endParaRPr/>
          </a:p>
        </p:txBody>
      </p:sp>
      <p:sp>
        <p:nvSpPr>
          <p:cNvPr id="355" name="Google Shape;355;p33"/>
          <p:cNvSpPr txBox="1"/>
          <p:nvPr>
            <p:ph idx="12" type="sldNum"/>
          </p:nvPr>
        </p:nvSpPr>
        <p:spPr>
          <a:xfrm>
            <a:off x="8763000" y="38100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6" name="Google Shape;356;p33"/>
          <p:cNvSpPr txBox="1"/>
          <p:nvPr/>
        </p:nvSpPr>
        <p:spPr>
          <a:xfrm>
            <a:off x="1267375" y="2471425"/>
            <a:ext cx="9529800" cy="3327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ArrayList&lt;Integer&gt; nums = new ArrayList&lt;Integer&gt;();</a:t>
            </a:r>
            <a:endParaRPr sz="23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nums.add(4);</a:t>
            </a:r>
            <a:endParaRPr sz="23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nums.add(10);</a:t>
            </a:r>
            <a:endParaRPr sz="23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nums.add(-5);</a:t>
            </a:r>
            <a:endParaRPr sz="23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nums.add(12);</a:t>
            </a:r>
            <a:endParaRPr sz="23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3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System.out.println(nums);</a:t>
            </a:r>
            <a:r>
              <a:rPr lang="en-US" sz="230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// [4, 10, -5, 12]</a:t>
            </a:r>
            <a:endParaRPr sz="2300">
              <a:solidFill>
                <a:srgbClr val="FF99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3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nums.set(2, 54);</a:t>
            </a:r>
            <a:endParaRPr b="1" sz="23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System.out.println(nums);</a:t>
            </a:r>
            <a:r>
              <a:rPr lang="en-US" sz="230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// [4, 10, 54, 12]</a:t>
            </a:r>
            <a:endParaRPr sz="2300">
              <a:solidFill>
                <a:srgbClr val="FF99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4"/>
          <p:cNvSpPr txBox="1"/>
          <p:nvPr>
            <p:ph type="title"/>
          </p:nvPr>
        </p:nvSpPr>
        <p:spPr>
          <a:xfrm>
            <a:off x="1267375" y="764375"/>
            <a:ext cx="10238700" cy="675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Arrays vs. ArrayLists</a:t>
            </a:r>
            <a:endParaRPr/>
          </a:p>
        </p:txBody>
      </p:sp>
      <p:sp>
        <p:nvSpPr>
          <p:cNvPr id="363" name="Google Shape;363;p34"/>
          <p:cNvSpPr txBox="1"/>
          <p:nvPr>
            <p:ph idx="12" type="sldNum"/>
          </p:nvPr>
        </p:nvSpPr>
        <p:spPr>
          <a:xfrm>
            <a:off x="8763000" y="38100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364" name="Google Shape;364;p34"/>
          <p:cNvGraphicFramePr/>
          <p:nvPr/>
        </p:nvGraphicFramePr>
        <p:xfrm>
          <a:off x="952500" y="190892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{F065CE95-25D1-4915-BC2F-624644D50878}</a:tableStyleId>
              </a:tblPr>
              <a:tblGrid>
                <a:gridCol w="5143500"/>
                <a:gridCol w="5143500"/>
              </a:tblGrid>
              <a:tr h="608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Arrays</a:t>
                      </a:r>
                      <a:endParaRPr b="1" sz="3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ArrayList</a:t>
                      </a:r>
                      <a:endParaRPr b="1" sz="3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 anchor="ctr">
                    <a:solidFill>
                      <a:srgbClr val="F3F3F3"/>
                    </a:solidFill>
                  </a:tcPr>
                </a:tc>
              </a:tr>
              <a:tr h="3147725">
                <a:tc>
                  <a:txBody>
                    <a:bodyPr/>
                    <a:lstStyle/>
                    <a:p>
                      <a:pPr indent="-3683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Font typeface="Roboto"/>
                        <a:buChar char="●"/>
                      </a:pPr>
                      <a:r>
                        <a:rPr lang="en-US" sz="2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stores several of the same type of objects</a:t>
                      </a:r>
                      <a:endParaRPr sz="2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683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Font typeface="Roboto"/>
                        <a:buChar char="●"/>
                      </a:pPr>
                      <a:r>
                        <a:rPr lang="en-US" sz="2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know how many items will be an array before hand</a:t>
                      </a:r>
                      <a:endParaRPr sz="2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683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Font typeface="Roboto"/>
                        <a:buChar char="●"/>
                      </a:pPr>
                      <a:r>
                        <a:rPr lang="en-US" sz="2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do not plan to change the order of the items</a:t>
                      </a:r>
                      <a:endParaRPr sz="2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683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Font typeface="Roboto"/>
                        <a:buChar char="●"/>
                      </a:pPr>
                      <a:r>
                        <a:rPr lang="en-US" sz="2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do no plan to change how many items are in there</a:t>
                      </a:r>
                      <a:endParaRPr sz="2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-3683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Font typeface="Roboto"/>
                        <a:buChar char="●"/>
                      </a:pPr>
                      <a:r>
                        <a:rPr lang="en-US" sz="2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stores several items of the same type</a:t>
                      </a:r>
                      <a:endParaRPr sz="2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683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Font typeface="Roboto"/>
                        <a:buChar char="●"/>
                      </a:pPr>
                      <a:r>
                        <a:rPr lang="en-US" sz="2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don’t know how many items will be in the list</a:t>
                      </a:r>
                      <a:endParaRPr sz="2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683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Font typeface="Roboto"/>
                        <a:buChar char="●"/>
                      </a:pPr>
                      <a:r>
                        <a:rPr lang="en-US" sz="2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may have to remove items from the list</a:t>
                      </a:r>
                      <a:endParaRPr sz="2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683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Font typeface="Roboto"/>
                        <a:buChar char="●"/>
                      </a:pPr>
                      <a:r>
                        <a:rPr lang="en-US" sz="2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may have to change the order or add items</a:t>
                      </a:r>
                      <a:endParaRPr sz="2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5"/>
          <p:cNvSpPr txBox="1"/>
          <p:nvPr>
            <p:ph type="title"/>
          </p:nvPr>
        </p:nvSpPr>
        <p:spPr>
          <a:xfrm>
            <a:off x="1267375" y="764375"/>
            <a:ext cx="10238700" cy="675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To-Do</a:t>
            </a:r>
            <a:endParaRPr/>
          </a:p>
        </p:txBody>
      </p:sp>
      <p:sp>
        <p:nvSpPr>
          <p:cNvPr id="371" name="Google Shape;371;p35"/>
          <p:cNvSpPr txBox="1"/>
          <p:nvPr>
            <p:ph idx="1" type="body"/>
          </p:nvPr>
        </p:nvSpPr>
        <p:spPr>
          <a:xfrm>
            <a:off x="685800" y="1439373"/>
            <a:ext cx="10820400" cy="477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rtl="0" algn="l"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b="1" lang="en-US" sz="3000"/>
              <a:t>7.2 Programming Challenge</a:t>
            </a:r>
            <a:endParaRPr b="1" sz="3000"/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800"/>
              <a:t>the code provided uses an array - rewrite the code using an ArrayList</a:t>
            </a:r>
            <a:endParaRPr sz="2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-393700" lvl="0" marL="457200" rtl="0" algn="l"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b="1" lang="en-US" sz="3000"/>
              <a:t>7.2 Problem Sets - ArrayList Methods</a:t>
            </a:r>
            <a:endParaRPr b="1" sz="3000"/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800"/>
              <a:t>complete the problem set assigned in Classroom</a:t>
            </a:r>
            <a:endParaRPr sz="2800"/>
          </a:p>
        </p:txBody>
      </p:sp>
      <p:sp>
        <p:nvSpPr>
          <p:cNvPr id="372" name="Google Shape;372;p35"/>
          <p:cNvSpPr txBox="1"/>
          <p:nvPr>
            <p:ph idx="12" type="sldNum"/>
          </p:nvPr>
        </p:nvSpPr>
        <p:spPr>
          <a:xfrm>
            <a:off x="8763000" y="38100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6"/>
          <p:cNvSpPr txBox="1"/>
          <p:nvPr>
            <p:ph type="title"/>
          </p:nvPr>
        </p:nvSpPr>
        <p:spPr>
          <a:xfrm>
            <a:off x="1267375" y="764375"/>
            <a:ext cx="10238700" cy="675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Summary</a:t>
            </a:r>
            <a:endParaRPr/>
          </a:p>
        </p:txBody>
      </p:sp>
      <p:sp>
        <p:nvSpPr>
          <p:cNvPr id="379" name="Google Shape;379;p36"/>
          <p:cNvSpPr txBox="1"/>
          <p:nvPr>
            <p:ph idx="1" type="body"/>
          </p:nvPr>
        </p:nvSpPr>
        <p:spPr>
          <a:xfrm>
            <a:off x="685800" y="1439373"/>
            <a:ext cx="10820400" cy="4779300"/>
          </a:xfrm>
          <a:prstGeom prst="rect">
            <a:avLst/>
          </a:prstGeom>
          <a:solidFill>
            <a:srgbClr val="F3F3F3"/>
          </a:solidFill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000"/>
              <a:t>Learning Objective: </a:t>
            </a:r>
            <a:r>
              <a:rPr b="1" lang="en-US" sz="2000"/>
              <a:t>represent collections of related object reference data using ArrayList objects</a:t>
            </a:r>
            <a:endParaRPr b="1" sz="20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•"/>
            </a:pPr>
            <a:r>
              <a:rPr lang="en-US" sz="1700">
                <a:solidFill>
                  <a:srgbClr val="000000"/>
                </a:solidFill>
              </a:rPr>
              <a:t>ArrayList are re-sizable arrays that allow adding and removing items to change their size during run time.</a:t>
            </a:r>
            <a:endParaRPr sz="1700">
              <a:solidFill>
                <a:srgbClr val="000000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•"/>
            </a:pPr>
            <a:r>
              <a:rPr lang="en-US" sz="1700">
                <a:solidFill>
                  <a:srgbClr val="000000"/>
                </a:solidFill>
              </a:rPr>
              <a:t>The ArrayList class is in the </a:t>
            </a:r>
            <a:r>
              <a:rPr lang="en-US" sz="17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java.util</a:t>
            </a:r>
            <a:r>
              <a:rPr lang="en-US" sz="1700">
                <a:solidFill>
                  <a:srgbClr val="000000"/>
                </a:solidFill>
              </a:rPr>
              <a:t> package. You must import </a:t>
            </a:r>
            <a:r>
              <a:rPr lang="en-US" sz="17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java.util.*</a:t>
            </a:r>
            <a:r>
              <a:rPr lang="en-US" sz="1700">
                <a:solidFill>
                  <a:srgbClr val="000000"/>
                </a:solidFill>
              </a:rPr>
              <a:t> to use it.</a:t>
            </a:r>
            <a:endParaRPr sz="1700">
              <a:solidFill>
                <a:srgbClr val="000000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•"/>
            </a:pPr>
            <a:r>
              <a:rPr lang="en-US" sz="1700">
                <a:solidFill>
                  <a:srgbClr val="000000"/>
                </a:solidFill>
              </a:rPr>
              <a:t>An ArrayList object contains object references and is mutable, meaning it can change (by adding and removing items from it).</a:t>
            </a:r>
            <a:endParaRPr sz="1700">
              <a:solidFill>
                <a:srgbClr val="000000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•"/>
            </a:pPr>
            <a:r>
              <a:rPr lang="en-US" sz="1700">
                <a:solidFill>
                  <a:srgbClr val="000000"/>
                </a:solidFill>
              </a:rPr>
              <a:t>The ArrayList constructor ArrayList() constructs an empty list of size 0.</a:t>
            </a:r>
            <a:endParaRPr sz="1700">
              <a:solidFill>
                <a:srgbClr val="000000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•"/>
            </a:pPr>
            <a:r>
              <a:rPr lang="en-US" sz="1700">
                <a:solidFill>
                  <a:srgbClr val="000000"/>
                </a:solidFill>
              </a:rPr>
              <a:t>Java allows the generic type </a:t>
            </a:r>
            <a:r>
              <a:rPr lang="en-US" sz="17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ArrayList&lt;E&gt;</a:t>
            </a:r>
            <a:r>
              <a:rPr lang="en-US" sz="1700">
                <a:solidFill>
                  <a:srgbClr val="000000"/>
                </a:solidFill>
              </a:rPr>
              <a:t>, where the generic type </a:t>
            </a:r>
            <a:r>
              <a:rPr lang="en-US" sz="17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E</a:t>
            </a:r>
            <a:r>
              <a:rPr lang="en-US" sz="1700">
                <a:solidFill>
                  <a:srgbClr val="000000"/>
                </a:solidFill>
              </a:rPr>
              <a:t> specifies the type of the elements, like </a:t>
            </a:r>
            <a:r>
              <a:rPr lang="en-US" sz="17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String</a:t>
            </a:r>
            <a:r>
              <a:rPr lang="en-US" sz="1700">
                <a:solidFill>
                  <a:srgbClr val="000000"/>
                </a:solidFill>
              </a:rPr>
              <a:t> or </a:t>
            </a:r>
            <a:r>
              <a:rPr lang="en-US" sz="17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Integer</a:t>
            </a:r>
            <a:r>
              <a:rPr lang="en-US" sz="1700">
                <a:solidFill>
                  <a:srgbClr val="000000"/>
                </a:solidFill>
              </a:rPr>
              <a:t>. Without it, the type will be </a:t>
            </a:r>
            <a:r>
              <a:rPr lang="en-US" sz="17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Object</a:t>
            </a:r>
            <a:r>
              <a:rPr lang="en-US" sz="1700">
                <a:solidFill>
                  <a:srgbClr val="000000"/>
                </a:solidFill>
              </a:rPr>
              <a:t>.</a:t>
            </a:r>
            <a:endParaRPr sz="1700">
              <a:solidFill>
                <a:srgbClr val="000000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•"/>
            </a:pPr>
            <a:r>
              <a:rPr lang="en-US" sz="17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ArrayList&lt;E&gt;</a:t>
            </a:r>
            <a:r>
              <a:rPr lang="en-US" sz="1700">
                <a:solidFill>
                  <a:srgbClr val="000000"/>
                </a:solidFill>
              </a:rPr>
              <a:t> is preferred over ArrayList because it allows the compiler to find errors that would otherwise be found at run-time.</a:t>
            </a:r>
            <a:endParaRPr sz="1700">
              <a:solidFill>
                <a:srgbClr val="000000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•"/>
            </a:pPr>
            <a:r>
              <a:rPr lang="en-US" sz="1700">
                <a:solidFill>
                  <a:srgbClr val="000000"/>
                </a:solidFill>
              </a:rPr>
              <a:t>When </a:t>
            </a:r>
            <a:r>
              <a:rPr lang="en-US" sz="1700">
                <a:solidFill>
                  <a:srgbClr val="CC4125"/>
                </a:solidFill>
                <a:highlight>
                  <a:srgbClr val="D9D9D9"/>
                </a:highlight>
              </a:rPr>
              <a:t>ArrayList&lt;E&gt;</a:t>
            </a:r>
            <a:r>
              <a:rPr lang="en-US" sz="1700">
                <a:solidFill>
                  <a:srgbClr val="000000"/>
                </a:solidFill>
              </a:rPr>
              <a:t> is specified, the types of the reference parameters and return type when using its methods are type </a:t>
            </a:r>
            <a:r>
              <a:rPr lang="en-US" sz="1700">
                <a:solidFill>
                  <a:srgbClr val="CC4125"/>
                </a:solidFill>
                <a:highlight>
                  <a:srgbClr val="D9D9D9"/>
                </a:highlight>
              </a:rPr>
              <a:t>E</a:t>
            </a:r>
            <a:r>
              <a:rPr lang="en-US" sz="1700">
                <a:solidFill>
                  <a:srgbClr val="000000"/>
                </a:solidFill>
              </a:rPr>
              <a:t>.</a:t>
            </a:r>
            <a:endParaRPr sz="1700">
              <a:solidFill>
                <a:srgbClr val="000000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•"/>
            </a:pPr>
            <a:r>
              <a:rPr lang="en-US" sz="1700">
                <a:solidFill>
                  <a:srgbClr val="000000"/>
                </a:solidFill>
              </a:rPr>
              <a:t>ArrayLists cannot hold primitive types like int or double, so you must use the wrapper classes </a:t>
            </a:r>
            <a:r>
              <a:rPr lang="en-US" sz="17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Integer</a:t>
            </a:r>
            <a:r>
              <a:rPr lang="en-US" sz="1700">
                <a:solidFill>
                  <a:srgbClr val="000000"/>
                </a:solidFill>
              </a:rPr>
              <a:t> or </a:t>
            </a:r>
            <a:r>
              <a:rPr lang="en-US" sz="17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Double</a:t>
            </a:r>
            <a:r>
              <a:rPr lang="en-US" sz="1700">
                <a:solidFill>
                  <a:srgbClr val="000000"/>
                </a:solidFill>
              </a:rPr>
              <a:t> to put numerical values into an ArrayList.</a:t>
            </a:r>
            <a:endParaRPr sz="17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80" name="Google Shape;380;p36"/>
          <p:cNvSpPr txBox="1"/>
          <p:nvPr>
            <p:ph idx="12" type="sldNum"/>
          </p:nvPr>
        </p:nvSpPr>
        <p:spPr>
          <a:xfrm>
            <a:off x="8763000" y="38100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7"/>
          <p:cNvSpPr txBox="1"/>
          <p:nvPr>
            <p:ph type="title"/>
          </p:nvPr>
        </p:nvSpPr>
        <p:spPr>
          <a:xfrm>
            <a:off x="1267375" y="764375"/>
            <a:ext cx="10238700" cy="675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Additional Resources</a:t>
            </a:r>
            <a:endParaRPr/>
          </a:p>
        </p:txBody>
      </p:sp>
      <p:sp>
        <p:nvSpPr>
          <p:cNvPr id="387" name="Google Shape;387;p37"/>
          <p:cNvSpPr txBox="1"/>
          <p:nvPr>
            <p:ph idx="1" type="body"/>
          </p:nvPr>
        </p:nvSpPr>
        <p:spPr>
          <a:xfrm>
            <a:off x="685800" y="1439373"/>
            <a:ext cx="10820400" cy="477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AP Classroom Daily Videos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u="sng">
                <a:solidFill>
                  <a:schemeClr val="hlink"/>
                </a:solidFill>
                <a:hlinkClick r:id="rId3"/>
              </a:rPr>
              <a:t>7.1 Daily Video 1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u="sng">
                <a:solidFill>
                  <a:schemeClr val="hlink"/>
                </a:solidFill>
                <a:hlinkClick r:id="rId4"/>
              </a:rPr>
              <a:t>7.2 Daily Video 2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Additional Practice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388" name="Google Shape;388;p37"/>
          <p:cNvSpPr txBox="1"/>
          <p:nvPr>
            <p:ph idx="12" type="sldNum"/>
          </p:nvPr>
        </p:nvSpPr>
        <p:spPr>
          <a:xfrm>
            <a:off x="8763000" y="38100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0"/>
          <p:cNvSpPr txBox="1"/>
          <p:nvPr>
            <p:ph type="title"/>
          </p:nvPr>
        </p:nvSpPr>
        <p:spPr>
          <a:xfrm>
            <a:off x="1267375" y="764375"/>
            <a:ext cx="10238700" cy="675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Learning Objectives</a:t>
            </a:r>
            <a:endParaRPr/>
          </a:p>
        </p:txBody>
      </p:sp>
      <p:sp>
        <p:nvSpPr>
          <p:cNvPr id="150" name="Google Shape;150;p20"/>
          <p:cNvSpPr txBox="1"/>
          <p:nvPr>
            <p:ph idx="1" type="body"/>
          </p:nvPr>
        </p:nvSpPr>
        <p:spPr>
          <a:xfrm>
            <a:off x="685800" y="1808699"/>
            <a:ext cx="10820400" cy="4410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400">
                <a:latin typeface="Roboto"/>
                <a:ea typeface="Roboto"/>
                <a:cs typeface="Roboto"/>
                <a:sym typeface="Roboto"/>
              </a:rPr>
              <a:t>You will be able to…</a:t>
            </a:r>
            <a:endParaRPr sz="340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400"/>
              <a:t>(1) represent collections of related object reference data using ArrayList objects</a:t>
            </a:r>
            <a:endParaRPr sz="3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51" name="Google Shape;151;p20"/>
          <p:cNvSpPr txBox="1"/>
          <p:nvPr>
            <p:ph idx="12" type="sldNum"/>
          </p:nvPr>
        </p:nvSpPr>
        <p:spPr>
          <a:xfrm>
            <a:off x="8763000" y="38100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8"/>
          <p:cNvSpPr txBox="1"/>
          <p:nvPr>
            <p:ph type="title"/>
          </p:nvPr>
        </p:nvSpPr>
        <p:spPr>
          <a:xfrm>
            <a:off x="2895600" y="746100"/>
            <a:ext cx="8610600" cy="661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AP Alignment</a:t>
            </a:r>
            <a:endParaRPr/>
          </a:p>
        </p:txBody>
      </p:sp>
      <p:sp>
        <p:nvSpPr>
          <p:cNvPr id="395" name="Google Shape;395;p38"/>
          <p:cNvSpPr txBox="1"/>
          <p:nvPr>
            <p:ph idx="1" type="body"/>
          </p:nvPr>
        </p:nvSpPr>
        <p:spPr>
          <a:xfrm>
            <a:off x="685800" y="1500800"/>
            <a:ext cx="10820400" cy="4717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-US" sz="1800" u="sng"/>
              <a:t>VAR-2.D.1:</a:t>
            </a:r>
            <a:r>
              <a:rPr lang="en-US" sz="1800"/>
              <a:t>  </a:t>
            </a:r>
            <a:endParaRPr sz="18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An ArrayList object is mutable and contains object references.</a:t>
            </a:r>
            <a:endParaRPr sz="18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-US" sz="1800" u="sng"/>
              <a:t>V</a:t>
            </a:r>
            <a:r>
              <a:rPr b="1" lang="en-US" sz="1800" u="sng"/>
              <a:t>AR-2.D.2:  </a:t>
            </a:r>
            <a:endParaRPr b="1" sz="1800" u="sng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The ArrayList constructor </a:t>
            </a:r>
            <a:r>
              <a:rPr lang="en-US" sz="18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ArrayList()</a:t>
            </a:r>
            <a:r>
              <a:rPr lang="en-US" sz="1800"/>
              <a:t> constructs an empty list.</a:t>
            </a:r>
            <a:endParaRPr sz="18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-US" sz="1800" u="sng"/>
              <a:t>VAR-2.D.3:  </a:t>
            </a:r>
            <a:endParaRPr b="1" sz="1800" u="sng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Java allows the generic type </a:t>
            </a:r>
            <a:r>
              <a:rPr lang="en-US" sz="1800">
                <a:solidFill>
                  <a:srgbClr val="CC4125"/>
                </a:solidFill>
                <a:highlight>
                  <a:srgbClr val="D9D9D9"/>
                </a:highlight>
              </a:rPr>
              <a:t>ArrayList&lt;E&gt;</a:t>
            </a:r>
            <a:r>
              <a:rPr lang="en-US" sz="1800"/>
              <a:t>, where the generic type E specifies the type of the elements.</a:t>
            </a:r>
            <a:endParaRPr sz="18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-US" sz="1800" u="sng"/>
              <a:t>VAR-2.D.4:</a:t>
            </a:r>
            <a:r>
              <a:rPr lang="en-US" sz="1800"/>
              <a:t>  </a:t>
            </a:r>
            <a:endParaRPr sz="18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When </a:t>
            </a:r>
            <a:r>
              <a:rPr lang="en-US" sz="18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ArrayList&lt;E&gt;</a:t>
            </a:r>
            <a:r>
              <a:rPr lang="en-US" sz="1800"/>
              <a:t> is specified, the types of the reference parameters and return type when using the methods are type E.</a:t>
            </a:r>
            <a:endParaRPr sz="18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-US" sz="1800" u="sng"/>
              <a:t>VAR-2.D.5: </a:t>
            </a:r>
            <a:r>
              <a:rPr lang="en-US" sz="1800"/>
              <a:t> </a:t>
            </a:r>
            <a:endParaRPr sz="18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ArrayList&lt;E&gt;</a:t>
            </a:r>
            <a:r>
              <a:rPr lang="en-US" sz="1800"/>
              <a:t> is preferred over ArrayList because it allows the compiler to find errors that would otherwise be found at run-time.</a:t>
            </a:r>
            <a:endParaRPr b="1" sz="2600" u="sng">
              <a:solidFill>
                <a:srgbClr val="000000"/>
              </a:solidFill>
            </a:endParaRPr>
          </a:p>
        </p:txBody>
      </p:sp>
      <p:sp>
        <p:nvSpPr>
          <p:cNvPr id="396" name="Google Shape;396;p38"/>
          <p:cNvSpPr txBox="1"/>
          <p:nvPr>
            <p:ph idx="12" type="sldNum"/>
          </p:nvPr>
        </p:nvSpPr>
        <p:spPr>
          <a:xfrm>
            <a:off x="8763000" y="38100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9"/>
          <p:cNvSpPr txBox="1"/>
          <p:nvPr>
            <p:ph idx="1" type="body"/>
          </p:nvPr>
        </p:nvSpPr>
        <p:spPr>
          <a:xfrm>
            <a:off x="685800" y="1071836"/>
            <a:ext cx="10820400" cy="4519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These slides were adapted from the CSAwesome curriculum</a:t>
            </a:r>
            <a:r>
              <a:rPr lang="en-US"/>
              <a:t> and </a:t>
            </a:r>
            <a:r>
              <a:rPr lang="en-US"/>
              <a:t>Runestone Academy Interactive Textbook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7.1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Introduction to Array Lists</a:t>
            </a:r>
            <a:endParaRPr/>
          </a:p>
        </p:txBody>
      </p:sp>
      <p:sp>
        <p:nvSpPr>
          <p:cNvPr id="403" name="Google Shape;403;p39"/>
          <p:cNvSpPr txBox="1"/>
          <p:nvPr>
            <p:ph idx="12" type="sldNum"/>
          </p:nvPr>
        </p:nvSpPr>
        <p:spPr>
          <a:xfrm>
            <a:off x="8763000" y="38100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04" name="Google Shape;404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58894" y="1746519"/>
            <a:ext cx="4074225" cy="85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"/>
          <p:cNvSpPr txBox="1"/>
          <p:nvPr>
            <p:ph type="title"/>
          </p:nvPr>
        </p:nvSpPr>
        <p:spPr>
          <a:xfrm>
            <a:off x="1267375" y="764375"/>
            <a:ext cx="10238700" cy="675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Review</a:t>
            </a:r>
            <a:endParaRPr/>
          </a:p>
        </p:txBody>
      </p:sp>
      <p:sp>
        <p:nvSpPr>
          <p:cNvPr id="158" name="Google Shape;158;p21"/>
          <p:cNvSpPr txBox="1"/>
          <p:nvPr>
            <p:ph idx="1" type="body"/>
          </p:nvPr>
        </p:nvSpPr>
        <p:spPr>
          <a:xfrm>
            <a:off x="685800" y="1439373"/>
            <a:ext cx="10820400" cy="477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400"/>
              <a:t>An </a:t>
            </a:r>
            <a:r>
              <a:rPr b="1" lang="en-US" sz="2400">
                <a:solidFill>
                  <a:srgbClr val="0000FF"/>
                </a:solidFill>
              </a:rPr>
              <a:t>ArrayList</a:t>
            </a:r>
            <a:r>
              <a:rPr lang="en-US" sz="2400"/>
              <a:t> is an array-like object that where elements can be added, removed or inserted as needed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the following is an </a:t>
            </a:r>
            <a:r>
              <a:rPr b="1" lang="en-US" sz="2400">
                <a:solidFill>
                  <a:srgbClr val="0000FF"/>
                </a:solidFill>
              </a:rPr>
              <a:t>ArrayList</a:t>
            </a:r>
            <a:r>
              <a:rPr lang="en-US" sz="2400"/>
              <a:t> </a:t>
            </a:r>
            <a:r>
              <a:rPr lang="en-US" sz="2400"/>
              <a:t>declaration</a:t>
            </a:r>
            <a:r>
              <a:rPr lang="en-US" sz="2400"/>
              <a:t> and initialization</a:t>
            </a:r>
            <a:endParaRPr sz="2400"/>
          </a:p>
        </p:txBody>
      </p:sp>
      <p:sp>
        <p:nvSpPr>
          <p:cNvPr id="159" name="Google Shape;159;p21"/>
          <p:cNvSpPr txBox="1"/>
          <p:nvPr>
            <p:ph idx="12" type="sldNum"/>
          </p:nvPr>
        </p:nvSpPr>
        <p:spPr>
          <a:xfrm>
            <a:off x="8763000" y="38100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0" name="Google Shape;160;p21"/>
          <p:cNvSpPr txBox="1"/>
          <p:nvPr/>
        </p:nvSpPr>
        <p:spPr>
          <a:xfrm>
            <a:off x="1267375" y="2891050"/>
            <a:ext cx="9529800" cy="3327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ArrayList&lt;Integer&gt; nums = new ArrayList&lt;Integer&gt;();</a:t>
            </a:r>
            <a:endParaRPr sz="23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nums.add(4);</a:t>
            </a:r>
            <a:endParaRPr sz="23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nums.add(10);</a:t>
            </a:r>
            <a:endParaRPr sz="23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nums.add(-5);</a:t>
            </a:r>
            <a:endParaRPr sz="23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nums.add(12);</a:t>
            </a:r>
            <a:endParaRPr sz="23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3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System.out.println(nums)</a:t>
            </a:r>
            <a:endParaRPr sz="23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3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F1C232"/>
                </a:solidFill>
                <a:latin typeface="Roboto Mono"/>
                <a:ea typeface="Roboto Mono"/>
                <a:cs typeface="Roboto Mono"/>
                <a:sym typeface="Roboto Mono"/>
              </a:rPr>
              <a:t>//Output: [4, 10, -5, 12]</a:t>
            </a:r>
            <a:endParaRPr sz="2700">
              <a:solidFill>
                <a:srgbClr val="F1C23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2"/>
          <p:cNvSpPr txBox="1"/>
          <p:nvPr>
            <p:ph type="title"/>
          </p:nvPr>
        </p:nvSpPr>
        <p:spPr>
          <a:xfrm>
            <a:off x="1267375" y="764375"/>
            <a:ext cx="10238700" cy="675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ArrayList Methods</a:t>
            </a:r>
            <a:endParaRPr/>
          </a:p>
        </p:txBody>
      </p:sp>
      <p:sp>
        <p:nvSpPr>
          <p:cNvPr id="167" name="Google Shape;167;p22"/>
          <p:cNvSpPr txBox="1"/>
          <p:nvPr>
            <p:ph idx="1" type="body"/>
          </p:nvPr>
        </p:nvSpPr>
        <p:spPr>
          <a:xfrm>
            <a:off x="685800" y="1439373"/>
            <a:ext cx="10820400" cy="477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since an </a:t>
            </a:r>
            <a:r>
              <a:rPr b="1" lang="en-US" sz="2400">
                <a:solidFill>
                  <a:srgbClr val="0000FF"/>
                </a:solidFill>
              </a:rPr>
              <a:t>ArrayList</a:t>
            </a:r>
            <a:r>
              <a:rPr lang="en-US" sz="2400"/>
              <a:t> is an object there are built-in methods that can be used to modify the list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size()</a:t>
            </a:r>
            <a:r>
              <a:rPr lang="en-US" sz="2400"/>
              <a:t> - returns the size (number of elements) of the array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add(value)</a:t>
            </a:r>
            <a:r>
              <a:rPr lang="en-US" sz="2400"/>
              <a:t> - appends </a:t>
            </a:r>
            <a:r>
              <a:rPr lang="en-US" sz="2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value</a:t>
            </a:r>
            <a:r>
              <a:rPr lang="en-US" sz="2400"/>
              <a:t> to the list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add(index, value)</a:t>
            </a:r>
            <a:r>
              <a:rPr lang="en-US" sz="2400"/>
              <a:t> - inserts the </a:t>
            </a:r>
            <a:r>
              <a:rPr lang="en-US" sz="2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value</a:t>
            </a:r>
            <a:r>
              <a:rPr lang="en-US" sz="2400"/>
              <a:t> at that position in the list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remove(index)</a:t>
            </a:r>
            <a:r>
              <a:rPr lang="en-US" sz="2400"/>
              <a:t> - removes the value at the index, shifting everything else down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get(index)</a:t>
            </a:r>
            <a:r>
              <a:rPr lang="en-US" sz="2400"/>
              <a:t> - returns the value in that </a:t>
            </a:r>
            <a:r>
              <a:rPr lang="en-US" sz="2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index</a:t>
            </a:r>
            <a:endParaRPr sz="2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set(index, value)</a:t>
            </a:r>
            <a:r>
              <a:rPr lang="en-US" sz="2400"/>
              <a:t> - modifies the element at the </a:t>
            </a:r>
            <a:r>
              <a:rPr lang="en-US" sz="2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index</a:t>
            </a:r>
            <a:r>
              <a:rPr lang="en-US" sz="2400"/>
              <a:t> to the new </a:t>
            </a:r>
            <a:r>
              <a:rPr lang="en-US" sz="2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value</a:t>
            </a:r>
            <a:endParaRPr sz="2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68" name="Google Shape;168;p22"/>
          <p:cNvSpPr txBox="1"/>
          <p:nvPr>
            <p:ph idx="12" type="sldNum"/>
          </p:nvPr>
        </p:nvSpPr>
        <p:spPr>
          <a:xfrm>
            <a:off x="8763000" y="38100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3"/>
          <p:cNvSpPr txBox="1"/>
          <p:nvPr>
            <p:ph type="title"/>
          </p:nvPr>
        </p:nvSpPr>
        <p:spPr>
          <a:xfrm>
            <a:off x="1267375" y="764375"/>
            <a:ext cx="10238700" cy="675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add(value)</a:t>
            </a:r>
            <a:endParaRPr/>
          </a:p>
        </p:txBody>
      </p:sp>
      <p:sp>
        <p:nvSpPr>
          <p:cNvPr id="175" name="Google Shape;175;p23"/>
          <p:cNvSpPr txBox="1"/>
          <p:nvPr>
            <p:ph idx="1" type="body"/>
          </p:nvPr>
        </p:nvSpPr>
        <p:spPr>
          <a:xfrm>
            <a:off x="685800" y="1439374"/>
            <a:ext cx="10820400" cy="115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/>
              <a:t>the </a:t>
            </a:r>
            <a:r>
              <a:rPr lang="en-US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add()</a:t>
            </a:r>
            <a:r>
              <a:rPr lang="en-US"/>
              <a:t> appends an element to the list</a:t>
            </a:r>
            <a:endParaRPr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append means to put something at the end</a:t>
            </a:r>
            <a:endParaRPr sz="2200"/>
          </a:p>
        </p:txBody>
      </p:sp>
      <p:sp>
        <p:nvSpPr>
          <p:cNvPr id="176" name="Google Shape;176;p23"/>
          <p:cNvSpPr txBox="1"/>
          <p:nvPr>
            <p:ph idx="12" type="sldNum"/>
          </p:nvPr>
        </p:nvSpPr>
        <p:spPr>
          <a:xfrm>
            <a:off x="8763000" y="38100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7" name="Google Shape;177;p23"/>
          <p:cNvSpPr txBox="1"/>
          <p:nvPr/>
        </p:nvSpPr>
        <p:spPr>
          <a:xfrm>
            <a:off x="1331100" y="2403375"/>
            <a:ext cx="9529800" cy="18843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ArrayList&lt;Integer&gt; nums = new ArrayList&lt;Integer&gt;();</a:t>
            </a:r>
            <a:endParaRPr sz="23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nums.add(4);</a:t>
            </a:r>
            <a:endParaRPr sz="23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nums.add(10);</a:t>
            </a:r>
            <a:endParaRPr sz="23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nums.add(-5);</a:t>
            </a:r>
            <a:endParaRPr sz="23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nums.add(12);</a:t>
            </a:r>
            <a:endParaRPr sz="2700">
              <a:solidFill>
                <a:srgbClr val="F1C23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78" name="Google Shape;178;p23"/>
          <p:cNvSpPr/>
          <p:nvPr/>
        </p:nvSpPr>
        <p:spPr>
          <a:xfrm>
            <a:off x="2165975" y="4875650"/>
            <a:ext cx="1232700" cy="6483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nums</a:t>
            </a:r>
            <a:endParaRPr sz="29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79" name="Google Shape;179;p23"/>
          <p:cNvSpPr/>
          <p:nvPr/>
        </p:nvSpPr>
        <p:spPr>
          <a:xfrm>
            <a:off x="3372800" y="4875700"/>
            <a:ext cx="432300" cy="6483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0" name="Google Shape;180;p23"/>
          <p:cNvSpPr/>
          <p:nvPr/>
        </p:nvSpPr>
        <p:spPr>
          <a:xfrm>
            <a:off x="1225025" y="2417175"/>
            <a:ext cx="9175200" cy="365100"/>
          </a:xfrm>
          <a:prstGeom prst="rect">
            <a:avLst/>
          </a:prstGeom>
          <a:solidFill>
            <a:srgbClr val="FFFF00">
              <a:alpha val="40780"/>
            </a:srgb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4"/>
          <p:cNvSpPr txBox="1"/>
          <p:nvPr>
            <p:ph type="title"/>
          </p:nvPr>
        </p:nvSpPr>
        <p:spPr>
          <a:xfrm>
            <a:off x="1267375" y="764375"/>
            <a:ext cx="10238700" cy="675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add()</a:t>
            </a:r>
            <a:endParaRPr/>
          </a:p>
        </p:txBody>
      </p:sp>
      <p:sp>
        <p:nvSpPr>
          <p:cNvPr id="187" name="Google Shape;187;p24"/>
          <p:cNvSpPr txBox="1"/>
          <p:nvPr>
            <p:ph idx="1" type="body"/>
          </p:nvPr>
        </p:nvSpPr>
        <p:spPr>
          <a:xfrm>
            <a:off x="685800" y="1439374"/>
            <a:ext cx="10820400" cy="115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/>
              <a:t>the </a:t>
            </a:r>
            <a:r>
              <a:rPr lang="en-US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add()</a:t>
            </a:r>
            <a:r>
              <a:rPr lang="en-US"/>
              <a:t> appends an element to the list</a:t>
            </a:r>
            <a:endParaRPr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append means to put something at the end</a:t>
            </a:r>
            <a:endParaRPr sz="2200"/>
          </a:p>
        </p:txBody>
      </p:sp>
      <p:sp>
        <p:nvSpPr>
          <p:cNvPr id="188" name="Google Shape;188;p24"/>
          <p:cNvSpPr txBox="1"/>
          <p:nvPr>
            <p:ph idx="12" type="sldNum"/>
          </p:nvPr>
        </p:nvSpPr>
        <p:spPr>
          <a:xfrm>
            <a:off x="8763000" y="38100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9" name="Google Shape;189;p24"/>
          <p:cNvSpPr txBox="1"/>
          <p:nvPr/>
        </p:nvSpPr>
        <p:spPr>
          <a:xfrm>
            <a:off x="1331100" y="2403375"/>
            <a:ext cx="9529800" cy="18843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ArrayList&lt;Integer&gt; nums = new ArrayList&lt;Integer&gt;();</a:t>
            </a:r>
            <a:endParaRPr sz="23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nums.add(4);</a:t>
            </a:r>
            <a:endParaRPr sz="23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nums.add(10);</a:t>
            </a:r>
            <a:endParaRPr sz="23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nums.add(-5);</a:t>
            </a:r>
            <a:endParaRPr sz="23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nums.add(12);</a:t>
            </a:r>
            <a:endParaRPr sz="2700">
              <a:solidFill>
                <a:srgbClr val="F1C23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90" name="Google Shape;190;p24"/>
          <p:cNvSpPr/>
          <p:nvPr/>
        </p:nvSpPr>
        <p:spPr>
          <a:xfrm>
            <a:off x="2165975" y="4875650"/>
            <a:ext cx="1232700" cy="6483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nums</a:t>
            </a:r>
            <a:endParaRPr sz="29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3372800" y="4875700"/>
            <a:ext cx="432300" cy="6483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2" name="Google Shape;192;p24"/>
          <p:cNvSpPr/>
          <p:nvPr/>
        </p:nvSpPr>
        <p:spPr>
          <a:xfrm>
            <a:off x="4881000" y="4743600"/>
            <a:ext cx="710400" cy="4818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Roboto"/>
                <a:ea typeface="Roboto"/>
                <a:cs typeface="Roboto"/>
                <a:sym typeface="Roboto"/>
              </a:rPr>
              <a:t>0</a:t>
            </a:r>
            <a:endParaRPr sz="3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3" name="Google Shape;193;p24"/>
          <p:cNvSpPr/>
          <p:nvPr/>
        </p:nvSpPr>
        <p:spPr>
          <a:xfrm>
            <a:off x="3602350" y="4651016"/>
            <a:ext cx="1232550" cy="648350"/>
          </a:xfrm>
          <a:custGeom>
            <a:rect b="b" l="l" r="r" t="t"/>
            <a:pathLst>
              <a:path extrusionOk="0" h="25934" w="49302">
                <a:moveTo>
                  <a:pt x="0" y="25934"/>
                </a:moveTo>
                <a:cubicBezTo>
                  <a:pt x="3903" y="21620"/>
                  <a:pt x="15201" y="462"/>
                  <a:pt x="23418" y="51"/>
                </a:cubicBezTo>
                <a:cubicBezTo>
                  <a:pt x="31635" y="-360"/>
                  <a:pt x="44988" y="19566"/>
                  <a:pt x="49302" y="23469"/>
                </a:cubicBezTo>
              </a:path>
            </a:pathLst>
          </a:custGeom>
          <a:noFill/>
          <a:ln cap="flat" cmpd="sng" w="38100">
            <a:solidFill>
              <a:srgbClr val="454545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194" name="Google Shape;194;p24"/>
          <p:cNvSpPr/>
          <p:nvPr/>
        </p:nvSpPr>
        <p:spPr>
          <a:xfrm>
            <a:off x="4881000" y="5232173"/>
            <a:ext cx="710400" cy="5982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4</a:t>
            </a:r>
            <a:endParaRPr sz="32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95" name="Google Shape;195;p24"/>
          <p:cNvSpPr/>
          <p:nvPr/>
        </p:nvSpPr>
        <p:spPr>
          <a:xfrm>
            <a:off x="1225025" y="2798169"/>
            <a:ext cx="2580000" cy="365100"/>
          </a:xfrm>
          <a:prstGeom prst="rect">
            <a:avLst/>
          </a:prstGeom>
          <a:solidFill>
            <a:srgbClr val="FFFF00">
              <a:alpha val="40780"/>
            </a:srgb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5"/>
          <p:cNvSpPr txBox="1"/>
          <p:nvPr>
            <p:ph type="title"/>
          </p:nvPr>
        </p:nvSpPr>
        <p:spPr>
          <a:xfrm>
            <a:off x="1267375" y="764375"/>
            <a:ext cx="10238700" cy="675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add()</a:t>
            </a:r>
            <a:endParaRPr/>
          </a:p>
        </p:txBody>
      </p:sp>
      <p:sp>
        <p:nvSpPr>
          <p:cNvPr id="202" name="Google Shape;202;p25"/>
          <p:cNvSpPr txBox="1"/>
          <p:nvPr>
            <p:ph idx="1" type="body"/>
          </p:nvPr>
        </p:nvSpPr>
        <p:spPr>
          <a:xfrm>
            <a:off x="685800" y="1439374"/>
            <a:ext cx="10820400" cy="115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/>
              <a:t>the </a:t>
            </a:r>
            <a:r>
              <a:rPr lang="en-US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add()</a:t>
            </a:r>
            <a:r>
              <a:rPr lang="en-US"/>
              <a:t> appends an element to the list</a:t>
            </a:r>
            <a:endParaRPr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append means to put something at the end</a:t>
            </a:r>
            <a:endParaRPr sz="2200"/>
          </a:p>
        </p:txBody>
      </p:sp>
      <p:sp>
        <p:nvSpPr>
          <p:cNvPr id="203" name="Google Shape;203;p25"/>
          <p:cNvSpPr txBox="1"/>
          <p:nvPr>
            <p:ph idx="12" type="sldNum"/>
          </p:nvPr>
        </p:nvSpPr>
        <p:spPr>
          <a:xfrm>
            <a:off x="8763000" y="38100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4" name="Google Shape;204;p25"/>
          <p:cNvSpPr txBox="1"/>
          <p:nvPr/>
        </p:nvSpPr>
        <p:spPr>
          <a:xfrm>
            <a:off x="1331100" y="2403375"/>
            <a:ext cx="9529800" cy="18843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ArrayList&lt;Integer&gt; nums = new ArrayList&lt;Integer&gt;();</a:t>
            </a:r>
            <a:endParaRPr sz="23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nums.add(4);</a:t>
            </a:r>
            <a:endParaRPr sz="23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nums.add(10);</a:t>
            </a:r>
            <a:endParaRPr sz="23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nums.add(-5);</a:t>
            </a:r>
            <a:endParaRPr sz="23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nums.add(12);</a:t>
            </a:r>
            <a:endParaRPr sz="2700">
              <a:solidFill>
                <a:srgbClr val="F1C23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05" name="Google Shape;205;p25"/>
          <p:cNvSpPr/>
          <p:nvPr/>
        </p:nvSpPr>
        <p:spPr>
          <a:xfrm>
            <a:off x="2165975" y="4875650"/>
            <a:ext cx="1232700" cy="6483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nums</a:t>
            </a:r>
            <a:endParaRPr sz="29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06" name="Google Shape;206;p25"/>
          <p:cNvSpPr/>
          <p:nvPr/>
        </p:nvSpPr>
        <p:spPr>
          <a:xfrm>
            <a:off x="3372800" y="4875700"/>
            <a:ext cx="432300" cy="6483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7" name="Google Shape;207;p25"/>
          <p:cNvSpPr/>
          <p:nvPr/>
        </p:nvSpPr>
        <p:spPr>
          <a:xfrm>
            <a:off x="4881000" y="4743600"/>
            <a:ext cx="710400" cy="4818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Roboto"/>
                <a:ea typeface="Roboto"/>
                <a:cs typeface="Roboto"/>
                <a:sym typeface="Roboto"/>
              </a:rPr>
              <a:t>0</a:t>
            </a:r>
            <a:endParaRPr sz="3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8" name="Google Shape;208;p25"/>
          <p:cNvSpPr/>
          <p:nvPr/>
        </p:nvSpPr>
        <p:spPr>
          <a:xfrm>
            <a:off x="3602350" y="4651016"/>
            <a:ext cx="1232550" cy="648350"/>
          </a:xfrm>
          <a:custGeom>
            <a:rect b="b" l="l" r="r" t="t"/>
            <a:pathLst>
              <a:path extrusionOk="0" h="25934" w="49302">
                <a:moveTo>
                  <a:pt x="0" y="25934"/>
                </a:moveTo>
                <a:cubicBezTo>
                  <a:pt x="3903" y="21620"/>
                  <a:pt x="15201" y="462"/>
                  <a:pt x="23418" y="51"/>
                </a:cubicBezTo>
                <a:cubicBezTo>
                  <a:pt x="31635" y="-360"/>
                  <a:pt x="44988" y="19566"/>
                  <a:pt x="49302" y="23469"/>
                </a:cubicBezTo>
              </a:path>
            </a:pathLst>
          </a:custGeom>
          <a:noFill/>
          <a:ln cap="flat" cmpd="sng" w="38100">
            <a:solidFill>
              <a:srgbClr val="454545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209" name="Google Shape;209;p25"/>
          <p:cNvSpPr/>
          <p:nvPr/>
        </p:nvSpPr>
        <p:spPr>
          <a:xfrm>
            <a:off x="4881000" y="5232173"/>
            <a:ext cx="710400" cy="5982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4</a:t>
            </a:r>
            <a:endParaRPr sz="32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10" name="Google Shape;210;p25"/>
          <p:cNvSpPr/>
          <p:nvPr/>
        </p:nvSpPr>
        <p:spPr>
          <a:xfrm>
            <a:off x="5591400" y="4745497"/>
            <a:ext cx="710400" cy="4818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Roboto"/>
                <a:ea typeface="Roboto"/>
                <a:cs typeface="Roboto"/>
                <a:sym typeface="Roboto"/>
              </a:rPr>
              <a:t>1</a:t>
            </a:r>
            <a:endParaRPr sz="3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1" name="Google Shape;211;p25"/>
          <p:cNvSpPr/>
          <p:nvPr/>
        </p:nvSpPr>
        <p:spPr>
          <a:xfrm>
            <a:off x="5591400" y="5234074"/>
            <a:ext cx="710400" cy="5982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10</a:t>
            </a:r>
            <a:endParaRPr sz="32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12" name="Google Shape;212;p25"/>
          <p:cNvSpPr/>
          <p:nvPr/>
        </p:nvSpPr>
        <p:spPr>
          <a:xfrm>
            <a:off x="1225025" y="3148334"/>
            <a:ext cx="2580000" cy="365100"/>
          </a:xfrm>
          <a:prstGeom prst="rect">
            <a:avLst/>
          </a:prstGeom>
          <a:solidFill>
            <a:srgbClr val="FFFF00">
              <a:alpha val="40780"/>
            </a:srgb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6"/>
          <p:cNvSpPr txBox="1"/>
          <p:nvPr>
            <p:ph type="title"/>
          </p:nvPr>
        </p:nvSpPr>
        <p:spPr>
          <a:xfrm>
            <a:off x="1267375" y="764375"/>
            <a:ext cx="10238700" cy="675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add()</a:t>
            </a:r>
            <a:endParaRPr/>
          </a:p>
        </p:txBody>
      </p:sp>
      <p:sp>
        <p:nvSpPr>
          <p:cNvPr id="219" name="Google Shape;219;p26"/>
          <p:cNvSpPr txBox="1"/>
          <p:nvPr>
            <p:ph idx="1" type="body"/>
          </p:nvPr>
        </p:nvSpPr>
        <p:spPr>
          <a:xfrm>
            <a:off x="685800" y="1439374"/>
            <a:ext cx="10820400" cy="115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/>
              <a:t>the </a:t>
            </a:r>
            <a:r>
              <a:rPr lang="en-US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add()</a:t>
            </a:r>
            <a:r>
              <a:rPr lang="en-US"/>
              <a:t> appends an element to the list</a:t>
            </a:r>
            <a:endParaRPr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append means to put something at the end</a:t>
            </a:r>
            <a:endParaRPr sz="2200"/>
          </a:p>
        </p:txBody>
      </p:sp>
      <p:sp>
        <p:nvSpPr>
          <p:cNvPr id="220" name="Google Shape;220;p26"/>
          <p:cNvSpPr txBox="1"/>
          <p:nvPr>
            <p:ph idx="12" type="sldNum"/>
          </p:nvPr>
        </p:nvSpPr>
        <p:spPr>
          <a:xfrm>
            <a:off x="8763000" y="38100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1" name="Google Shape;221;p26"/>
          <p:cNvSpPr txBox="1"/>
          <p:nvPr/>
        </p:nvSpPr>
        <p:spPr>
          <a:xfrm>
            <a:off x="1331100" y="2403375"/>
            <a:ext cx="9529800" cy="18843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ArrayList&lt;Integer&gt; nums = new ArrayList&lt;Integer&gt;();</a:t>
            </a:r>
            <a:endParaRPr sz="23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nums.add(4);</a:t>
            </a:r>
            <a:endParaRPr sz="23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nums.add(10);</a:t>
            </a:r>
            <a:endParaRPr sz="23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nums.add(-5);</a:t>
            </a:r>
            <a:endParaRPr sz="23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nums.add(12);</a:t>
            </a:r>
            <a:endParaRPr sz="2700">
              <a:solidFill>
                <a:srgbClr val="F1C23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22" name="Google Shape;222;p26"/>
          <p:cNvSpPr/>
          <p:nvPr/>
        </p:nvSpPr>
        <p:spPr>
          <a:xfrm>
            <a:off x="2165975" y="4875650"/>
            <a:ext cx="1232700" cy="6483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nums</a:t>
            </a:r>
            <a:endParaRPr sz="29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23" name="Google Shape;223;p26"/>
          <p:cNvSpPr/>
          <p:nvPr/>
        </p:nvSpPr>
        <p:spPr>
          <a:xfrm>
            <a:off x="3372800" y="4875700"/>
            <a:ext cx="432300" cy="6483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4" name="Google Shape;224;p26"/>
          <p:cNvSpPr/>
          <p:nvPr/>
        </p:nvSpPr>
        <p:spPr>
          <a:xfrm>
            <a:off x="4881000" y="4743600"/>
            <a:ext cx="710400" cy="4818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Roboto"/>
                <a:ea typeface="Roboto"/>
                <a:cs typeface="Roboto"/>
                <a:sym typeface="Roboto"/>
              </a:rPr>
              <a:t>0</a:t>
            </a:r>
            <a:endParaRPr sz="3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5" name="Google Shape;225;p26"/>
          <p:cNvSpPr/>
          <p:nvPr/>
        </p:nvSpPr>
        <p:spPr>
          <a:xfrm>
            <a:off x="3602350" y="4651016"/>
            <a:ext cx="1232550" cy="648350"/>
          </a:xfrm>
          <a:custGeom>
            <a:rect b="b" l="l" r="r" t="t"/>
            <a:pathLst>
              <a:path extrusionOk="0" h="25934" w="49302">
                <a:moveTo>
                  <a:pt x="0" y="25934"/>
                </a:moveTo>
                <a:cubicBezTo>
                  <a:pt x="3903" y="21620"/>
                  <a:pt x="15201" y="462"/>
                  <a:pt x="23418" y="51"/>
                </a:cubicBezTo>
                <a:cubicBezTo>
                  <a:pt x="31635" y="-360"/>
                  <a:pt x="44988" y="19566"/>
                  <a:pt x="49302" y="23469"/>
                </a:cubicBezTo>
              </a:path>
            </a:pathLst>
          </a:custGeom>
          <a:noFill/>
          <a:ln cap="flat" cmpd="sng" w="38100">
            <a:solidFill>
              <a:srgbClr val="454545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226" name="Google Shape;226;p26"/>
          <p:cNvSpPr/>
          <p:nvPr/>
        </p:nvSpPr>
        <p:spPr>
          <a:xfrm>
            <a:off x="4881000" y="5232173"/>
            <a:ext cx="710400" cy="5982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4</a:t>
            </a:r>
            <a:endParaRPr sz="32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27" name="Google Shape;227;p26"/>
          <p:cNvSpPr/>
          <p:nvPr/>
        </p:nvSpPr>
        <p:spPr>
          <a:xfrm>
            <a:off x="5591400" y="4745497"/>
            <a:ext cx="710400" cy="4818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Roboto"/>
                <a:ea typeface="Roboto"/>
                <a:cs typeface="Roboto"/>
                <a:sym typeface="Roboto"/>
              </a:rPr>
              <a:t>1</a:t>
            </a:r>
            <a:endParaRPr sz="3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8" name="Google Shape;228;p26"/>
          <p:cNvSpPr/>
          <p:nvPr/>
        </p:nvSpPr>
        <p:spPr>
          <a:xfrm>
            <a:off x="5591400" y="5234074"/>
            <a:ext cx="710400" cy="5982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10</a:t>
            </a:r>
            <a:endParaRPr sz="32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29" name="Google Shape;229;p26"/>
          <p:cNvSpPr/>
          <p:nvPr/>
        </p:nvSpPr>
        <p:spPr>
          <a:xfrm>
            <a:off x="6301800" y="4745500"/>
            <a:ext cx="710400" cy="4818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Roboto"/>
                <a:ea typeface="Roboto"/>
                <a:cs typeface="Roboto"/>
                <a:sym typeface="Roboto"/>
              </a:rPr>
              <a:t>2</a:t>
            </a:r>
            <a:endParaRPr sz="3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0" name="Google Shape;230;p26"/>
          <p:cNvSpPr/>
          <p:nvPr/>
        </p:nvSpPr>
        <p:spPr>
          <a:xfrm>
            <a:off x="6301800" y="5234074"/>
            <a:ext cx="710400" cy="5982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-5</a:t>
            </a:r>
            <a:endParaRPr sz="32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31" name="Google Shape;231;p26"/>
          <p:cNvSpPr/>
          <p:nvPr/>
        </p:nvSpPr>
        <p:spPr>
          <a:xfrm>
            <a:off x="1225025" y="3498500"/>
            <a:ext cx="2580000" cy="365100"/>
          </a:xfrm>
          <a:prstGeom prst="rect">
            <a:avLst/>
          </a:prstGeom>
          <a:solidFill>
            <a:srgbClr val="FFFF00">
              <a:alpha val="40780"/>
            </a:srgb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7"/>
          <p:cNvSpPr txBox="1"/>
          <p:nvPr>
            <p:ph type="title"/>
          </p:nvPr>
        </p:nvSpPr>
        <p:spPr>
          <a:xfrm>
            <a:off x="1267375" y="764375"/>
            <a:ext cx="10238700" cy="675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add()</a:t>
            </a:r>
            <a:endParaRPr/>
          </a:p>
        </p:txBody>
      </p:sp>
      <p:sp>
        <p:nvSpPr>
          <p:cNvPr id="238" name="Google Shape;238;p27"/>
          <p:cNvSpPr txBox="1"/>
          <p:nvPr>
            <p:ph idx="1" type="body"/>
          </p:nvPr>
        </p:nvSpPr>
        <p:spPr>
          <a:xfrm>
            <a:off x="685800" y="1439374"/>
            <a:ext cx="10820400" cy="115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/>
              <a:t>the </a:t>
            </a:r>
            <a:r>
              <a:rPr lang="en-US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add()</a:t>
            </a:r>
            <a:r>
              <a:rPr lang="en-US"/>
              <a:t> appends an element to the list</a:t>
            </a:r>
            <a:endParaRPr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append means to put something at the end</a:t>
            </a:r>
            <a:endParaRPr sz="2200"/>
          </a:p>
        </p:txBody>
      </p:sp>
      <p:sp>
        <p:nvSpPr>
          <p:cNvPr id="239" name="Google Shape;239;p27"/>
          <p:cNvSpPr txBox="1"/>
          <p:nvPr>
            <p:ph idx="12" type="sldNum"/>
          </p:nvPr>
        </p:nvSpPr>
        <p:spPr>
          <a:xfrm>
            <a:off x="8763000" y="38100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0" name="Google Shape;240;p27"/>
          <p:cNvSpPr txBox="1"/>
          <p:nvPr/>
        </p:nvSpPr>
        <p:spPr>
          <a:xfrm>
            <a:off x="1331100" y="2403375"/>
            <a:ext cx="9529800" cy="18843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ArrayList&lt;Integer&gt; nums = new ArrayList&lt;Integer&gt;();</a:t>
            </a:r>
            <a:endParaRPr sz="23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nums.add(4);</a:t>
            </a:r>
            <a:endParaRPr sz="23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nums.add(10);</a:t>
            </a:r>
            <a:endParaRPr sz="23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nums.add(-5);</a:t>
            </a:r>
            <a:endParaRPr sz="23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nums.add(12);</a:t>
            </a:r>
            <a:endParaRPr sz="2700">
              <a:solidFill>
                <a:srgbClr val="F1C23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41" name="Google Shape;241;p27"/>
          <p:cNvSpPr/>
          <p:nvPr/>
        </p:nvSpPr>
        <p:spPr>
          <a:xfrm>
            <a:off x="2165975" y="4875650"/>
            <a:ext cx="1232700" cy="6483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nums</a:t>
            </a:r>
            <a:endParaRPr sz="29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42" name="Google Shape;242;p27"/>
          <p:cNvSpPr/>
          <p:nvPr/>
        </p:nvSpPr>
        <p:spPr>
          <a:xfrm>
            <a:off x="3372800" y="4875700"/>
            <a:ext cx="432300" cy="6483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3" name="Google Shape;243;p27"/>
          <p:cNvSpPr/>
          <p:nvPr/>
        </p:nvSpPr>
        <p:spPr>
          <a:xfrm>
            <a:off x="4881000" y="4743600"/>
            <a:ext cx="710400" cy="4818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Roboto"/>
                <a:ea typeface="Roboto"/>
                <a:cs typeface="Roboto"/>
                <a:sym typeface="Roboto"/>
              </a:rPr>
              <a:t>0</a:t>
            </a:r>
            <a:endParaRPr sz="3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4" name="Google Shape;244;p27"/>
          <p:cNvSpPr/>
          <p:nvPr/>
        </p:nvSpPr>
        <p:spPr>
          <a:xfrm>
            <a:off x="3602350" y="4651016"/>
            <a:ext cx="1232550" cy="648350"/>
          </a:xfrm>
          <a:custGeom>
            <a:rect b="b" l="l" r="r" t="t"/>
            <a:pathLst>
              <a:path extrusionOk="0" h="25934" w="49302">
                <a:moveTo>
                  <a:pt x="0" y="25934"/>
                </a:moveTo>
                <a:cubicBezTo>
                  <a:pt x="3903" y="21620"/>
                  <a:pt x="15201" y="462"/>
                  <a:pt x="23418" y="51"/>
                </a:cubicBezTo>
                <a:cubicBezTo>
                  <a:pt x="31635" y="-360"/>
                  <a:pt x="44988" y="19566"/>
                  <a:pt x="49302" y="23469"/>
                </a:cubicBezTo>
              </a:path>
            </a:pathLst>
          </a:custGeom>
          <a:noFill/>
          <a:ln cap="flat" cmpd="sng" w="38100">
            <a:solidFill>
              <a:srgbClr val="454545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245" name="Google Shape;245;p27"/>
          <p:cNvSpPr/>
          <p:nvPr/>
        </p:nvSpPr>
        <p:spPr>
          <a:xfrm>
            <a:off x="4881000" y="5232173"/>
            <a:ext cx="710400" cy="5982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4</a:t>
            </a:r>
            <a:endParaRPr sz="32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46" name="Google Shape;246;p27"/>
          <p:cNvSpPr/>
          <p:nvPr/>
        </p:nvSpPr>
        <p:spPr>
          <a:xfrm>
            <a:off x="5591400" y="4745497"/>
            <a:ext cx="710400" cy="4818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Roboto"/>
                <a:ea typeface="Roboto"/>
                <a:cs typeface="Roboto"/>
                <a:sym typeface="Roboto"/>
              </a:rPr>
              <a:t>1</a:t>
            </a:r>
            <a:endParaRPr sz="3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7" name="Google Shape;247;p27"/>
          <p:cNvSpPr/>
          <p:nvPr/>
        </p:nvSpPr>
        <p:spPr>
          <a:xfrm>
            <a:off x="5591400" y="5234074"/>
            <a:ext cx="710400" cy="5982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10</a:t>
            </a:r>
            <a:endParaRPr sz="32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48" name="Google Shape;248;p27"/>
          <p:cNvSpPr/>
          <p:nvPr/>
        </p:nvSpPr>
        <p:spPr>
          <a:xfrm>
            <a:off x="6301800" y="4745500"/>
            <a:ext cx="710400" cy="4818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Roboto"/>
                <a:ea typeface="Roboto"/>
                <a:cs typeface="Roboto"/>
                <a:sym typeface="Roboto"/>
              </a:rPr>
              <a:t>2</a:t>
            </a:r>
            <a:endParaRPr sz="3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9" name="Google Shape;249;p27"/>
          <p:cNvSpPr/>
          <p:nvPr/>
        </p:nvSpPr>
        <p:spPr>
          <a:xfrm>
            <a:off x="6301800" y="5234074"/>
            <a:ext cx="710400" cy="5982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-5</a:t>
            </a:r>
            <a:endParaRPr sz="32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50" name="Google Shape;250;p27"/>
          <p:cNvSpPr/>
          <p:nvPr/>
        </p:nvSpPr>
        <p:spPr>
          <a:xfrm>
            <a:off x="7012200" y="4745500"/>
            <a:ext cx="710400" cy="4818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Roboto"/>
                <a:ea typeface="Roboto"/>
                <a:cs typeface="Roboto"/>
                <a:sym typeface="Roboto"/>
              </a:rPr>
              <a:t>3</a:t>
            </a:r>
            <a:endParaRPr sz="3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1" name="Google Shape;251;p27"/>
          <p:cNvSpPr/>
          <p:nvPr/>
        </p:nvSpPr>
        <p:spPr>
          <a:xfrm>
            <a:off x="7012200" y="5234073"/>
            <a:ext cx="710400" cy="5982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12</a:t>
            </a:r>
            <a:endParaRPr sz="32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52" name="Google Shape;252;p27"/>
          <p:cNvSpPr/>
          <p:nvPr/>
        </p:nvSpPr>
        <p:spPr>
          <a:xfrm>
            <a:off x="1225025" y="3868159"/>
            <a:ext cx="2580000" cy="365100"/>
          </a:xfrm>
          <a:prstGeom prst="rect">
            <a:avLst/>
          </a:prstGeom>
          <a:solidFill>
            <a:srgbClr val="FFFF00">
              <a:alpha val="40780"/>
            </a:srgb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Vapor Trail">
  <a:themeElements>
    <a:clrScheme name="Vapor Trail">
      <a:dk1>
        <a:srgbClr val="000000"/>
      </a:dk1>
      <a:lt1>
        <a:srgbClr val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